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 id="4" name="Heather MacKay" initials="HM" lastIdx="1" clrIdx="4">
    <p:extLst/>
  </p:cmAuthor>
  <p:cmAuthor id="5" name="Heather MacKay" initials="HM [2]"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19" autoAdjust="0"/>
    <p:restoredTop sz="92228" autoAdjust="0"/>
  </p:normalViewPr>
  <p:slideViewPr>
    <p:cSldViewPr snapToGrid="0" snapToObjects="1" showGuides="1">
      <p:cViewPr>
        <p:scale>
          <a:sx n="50" d="100"/>
          <a:sy n="50" d="100"/>
        </p:scale>
        <p:origin x="-4408" y="-1680"/>
      </p:cViewPr>
      <p:guideLst>
        <p:guide orient="horz" pos="3318"/>
        <p:guide orient="horz" pos="288"/>
        <p:guide orient="horz" pos="20160"/>
        <p:guide orient="horz"/>
        <p:guide pos="581"/>
        <p:guide pos="27069"/>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commentAuthors" Target="commentAuthors.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394122-BBCD-3444-A31B-0E3A22B0DF06}" type="doc">
      <dgm:prSet loTypeId="urn:microsoft.com/office/officeart/2005/8/layout/chevron2" loCatId="" qsTypeId="urn:microsoft.com/office/officeart/2005/8/quickstyle/simple4" qsCatId="simple" csTypeId="urn:microsoft.com/office/officeart/2005/8/colors/colorful5" csCatId="colorful" phldr="1"/>
      <dgm:spPr/>
      <dgm:t>
        <a:bodyPr/>
        <a:lstStyle/>
        <a:p>
          <a:endParaRPr lang="en-US"/>
        </a:p>
      </dgm:t>
    </dgm:pt>
    <dgm:pt modelId="{048EE279-FB23-BD48-B06C-0E1995DA5A95}">
      <dgm:prSet phldrT="[Text]" custT="1"/>
      <dgm:spPr/>
      <dgm:t>
        <a:bodyPr/>
        <a:lstStyle/>
        <a:p>
          <a:r>
            <a:rPr lang="en-US" sz="1900" b="0" dirty="0">
              <a:latin typeface="Times New Roman" charset="0"/>
              <a:ea typeface="Times New Roman" charset="0"/>
              <a:cs typeface="Times New Roman" charset="0"/>
            </a:rPr>
            <a:t>Preliminary Data Inspection</a:t>
          </a:r>
        </a:p>
      </dgm:t>
    </dgm:pt>
    <dgm:pt modelId="{197ECD2A-BF5F-B840-941E-275A73BC1FAC}" type="parTrans" cxnId="{72ABF341-3267-CC4B-A38C-4294848B2F62}">
      <dgm:prSet/>
      <dgm:spPr/>
      <dgm:t>
        <a:bodyPr/>
        <a:lstStyle/>
        <a:p>
          <a:endParaRPr lang="en-US" sz="1600">
            <a:latin typeface="Times New Roman" charset="0"/>
            <a:ea typeface="Times New Roman" charset="0"/>
            <a:cs typeface="Times New Roman" charset="0"/>
          </a:endParaRPr>
        </a:p>
      </dgm:t>
    </dgm:pt>
    <dgm:pt modelId="{11F33416-5679-3D41-9D24-AE07E0909D00}" type="sibTrans" cxnId="{72ABF341-3267-CC4B-A38C-4294848B2F62}">
      <dgm:prSet/>
      <dgm:spPr/>
      <dgm:t>
        <a:bodyPr/>
        <a:lstStyle/>
        <a:p>
          <a:endParaRPr lang="en-US" sz="1600">
            <a:latin typeface="Times New Roman" charset="0"/>
            <a:ea typeface="Times New Roman" charset="0"/>
            <a:cs typeface="Times New Roman" charset="0"/>
          </a:endParaRPr>
        </a:p>
      </dgm:t>
    </dgm:pt>
    <dgm:pt modelId="{EEF3BF63-E844-A147-9616-048ABC687B8D}">
      <dgm:prSet phldrT="[Text]" custT="1"/>
      <dgm:spPr/>
      <dgm:t>
        <a:bodyPr/>
        <a:lstStyle/>
        <a:p>
          <a:r>
            <a:rPr lang="en-US" sz="1900" dirty="0">
              <a:latin typeface="Times New Roman" charset="0"/>
              <a:ea typeface="Times New Roman" charset="0"/>
              <a:cs typeface="Times New Roman" charset="0"/>
            </a:rPr>
            <a:t>Imported the Data</a:t>
          </a:r>
        </a:p>
      </dgm:t>
    </dgm:pt>
    <dgm:pt modelId="{D7BE9EE4-B8AA-034F-AC02-F3EDE8157BB7}" type="parTrans" cxnId="{8E7B7FBC-7D6C-1344-89B7-BE1FCD327487}">
      <dgm:prSet/>
      <dgm:spPr/>
      <dgm:t>
        <a:bodyPr/>
        <a:lstStyle/>
        <a:p>
          <a:endParaRPr lang="en-US" sz="1600">
            <a:latin typeface="Times New Roman" charset="0"/>
            <a:ea typeface="Times New Roman" charset="0"/>
            <a:cs typeface="Times New Roman" charset="0"/>
          </a:endParaRPr>
        </a:p>
      </dgm:t>
    </dgm:pt>
    <dgm:pt modelId="{5A41A4D9-CBC8-C844-B769-EC0832F9B336}" type="sibTrans" cxnId="{8E7B7FBC-7D6C-1344-89B7-BE1FCD327487}">
      <dgm:prSet/>
      <dgm:spPr/>
      <dgm:t>
        <a:bodyPr/>
        <a:lstStyle/>
        <a:p>
          <a:endParaRPr lang="en-US" sz="1600">
            <a:latin typeface="Times New Roman" charset="0"/>
            <a:ea typeface="Times New Roman" charset="0"/>
            <a:cs typeface="Times New Roman" charset="0"/>
          </a:endParaRPr>
        </a:p>
      </dgm:t>
    </dgm:pt>
    <dgm:pt modelId="{3321231B-C557-8946-BBE9-9D7C1DB8DD95}">
      <dgm:prSet phldrT="[Text]" custT="1"/>
      <dgm:spPr/>
      <dgm:t>
        <a:bodyPr/>
        <a:lstStyle/>
        <a:p>
          <a:r>
            <a:rPr lang="en-US" sz="1900" b="0" baseline="0" dirty="0">
              <a:latin typeface="Times New Roman" charset="0"/>
              <a:ea typeface="Times New Roman" charset="0"/>
              <a:cs typeface="Times New Roman" charset="0"/>
            </a:rPr>
            <a:t>How does gene expression change in tissues post-SIV infection? </a:t>
          </a:r>
          <a:endParaRPr lang="en-US" sz="1900" b="0" dirty="0">
            <a:latin typeface="Times New Roman" charset="0"/>
            <a:ea typeface="Times New Roman" charset="0"/>
            <a:cs typeface="Times New Roman" charset="0"/>
          </a:endParaRPr>
        </a:p>
      </dgm:t>
    </dgm:pt>
    <dgm:pt modelId="{CBC75BFC-4E0A-C840-8827-69ED01BAF800}" type="parTrans" cxnId="{8F19F486-4BA6-4240-A325-2AED09083F71}">
      <dgm:prSet/>
      <dgm:spPr/>
      <dgm:t>
        <a:bodyPr/>
        <a:lstStyle/>
        <a:p>
          <a:endParaRPr lang="en-US" sz="1600">
            <a:latin typeface="Times New Roman" charset="0"/>
            <a:ea typeface="Times New Roman" charset="0"/>
            <a:cs typeface="Times New Roman" charset="0"/>
          </a:endParaRPr>
        </a:p>
      </dgm:t>
    </dgm:pt>
    <dgm:pt modelId="{B001B2F2-5897-2140-829E-51552544ED41}" type="sibTrans" cxnId="{8F19F486-4BA6-4240-A325-2AED09083F71}">
      <dgm:prSet/>
      <dgm:spPr/>
      <dgm:t>
        <a:bodyPr/>
        <a:lstStyle/>
        <a:p>
          <a:endParaRPr lang="en-US" sz="1600">
            <a:latin typeface="Times New Roman" charset="0"/>
            <a:ea typeface="Times New Roman" charset="0"/>
            <a:cs typeface="Times New Roman" charset="0"/>
          </a:endParaRPr>
        </a:p>
      </dgm:t>
    </dgm:pt>
    <dgm:pt modelId="{C9E94D79-5DCA-9044-864E-6F3DD4AE590C}">
      <dgm:prSet phldrT="[Text]" custT="1"/>
      <dgm:spPr/>
      <dgm:t>
        <a:bodyPr/>
        <a:lstStyle/>
        <a:p>
          <a:r>
            <a:rPr lang="en-US" sz="1900" dirty="0">
              <a:latin typeface="Times New Roman" charset="0"/>
              <a:ea typeface="Times New Roman" charset="0"/>
              <a:cs typeface="Times New Roman" charset="0"/>
            </a:rPr>
            <a:t>Fitted a variety of tissue-specific linear models with different parameters</a:t>
          </a:r>
        </a:p>
      </dgm:t>
    </dgm:pt>
    <dgm:pt modelId="{8DD4260C-B152-1646-B4F2-2379E7ED78F7}" type="parTrans" cxnId="{94F0D304-661F-8744-AA98-3B578C775534}">
      <dgm:prSet/>
      <dgm:spPr/>
      <dgm:t>
        <a:bodyPr/>
        <a:lstStyle/>
        <a:p>
          <a:endParaRPr lang="en-US" sz="1600">
            <a:latin typeface="Times New Roman" charset="0"/>
            <a:ea typeface="Times New Roman" charset="0"/>
            <a:cs typeface="Times New Roman" charset="0"/>
          </a:endParaRPr>
        </a:p>
      </dgm:t>
    </dgm:pt>
    <dgm:pt modelId="{7E5FA141-9F56-C24E-9267-001737C10BAE}" type="sibTrans" cxnId="{94F0D304-661F-8744-AA98-3B578C775534}">
      <dgm:prSet/>
      <dgm:spPr/>
      <dgm:t>
        <a:bodyPr/>
        <a:lstStyle/>
        <a:p>
          <a:endParaRPr lang="en-US" sz="1600">
            <a:latin typeface="Times New Roman" charset="0"/>
            <a:ea typeface="Times New Roman" charset="0"/>
            <a:cs typeface="Times New Roman" charset="0"/>
          </a:endParaRPr>
        </a:p>
      </dgm:t>
    </dgm:pt>
    <dgm:pt modelId="{9F3D9586-7621-3840-8C0F-A18BC35D1817}">
      <dgm:prSet phldrT="[Text]" custT="1"/>
      <dgm:spPr/>
      <dgm:t>
        <a:bodyPr/>
        <a:lstStyle/>
        <a:p>
          <a:r>
            <a:rPr lang="en-US" sz="1900" b="0" dirty="0">
              <a:latin typeface="Times New Roman" charset="0"/>
              <a:ea typeface="Times New Roman" charset="0"/>
              <a:cs typeface="Times New Roman" charset="0"/>
            </a:rPr>
            <a:t>Are there correlations between changes in blood transcriptomic profiles to tissues? </a:t>
          </a:r>
        </a:p>
      </dgm:t>
    </dgm:pt>
    <dgm:pt modelId="{4FCD9463-01AB-9447-96B2-3238FABA92E2}" type="parTrans" cxnId="{1BB2CA5C-F0EC-9047-A9B2-216573CF1E8F}">
      <dgm:prSet/>
      <dgm:spPr/>
      <dgm:t>
        <a:bodyPr/>
        <a:lstStyle/>
        <a:p>
          <a:endParaRPr lang="en-US" sz="1600">
            <a:latin typeface="Times New Roman" charset="0"/>
            <a:ea typeface="Times New Roman" charset="0"/>
            <a:cs typeface="Times New Roman" charset="0"/>
          </a:endParaRPr>
        </a:p>
      </dgm:t>
    </dgm:pt>
    <dgm:pt modelId="{19ABCE05-67AE-E548-B08A-52730A8DB914}" type="sibTrans" cxnId="{1BB2CA5C-F0EC-9047-A9B2-216573CF1E8F}">
      <dgm:prSet/>
      <dgm:spPr/>
      <dgm:t>
        <a:bodyPr/>
        <a:lstStyle/>
        <a:p>
          <a:endParaRPr lang="en-US" sz="1600">
            <a:latin typeface="Times New Roman" charset="0"/>
            <a:ea typeface="Times New Roman" charset="0"/>
            <a:cs typeface="Times New Roman" charset="0"/>
          </a:endParaRPr>
        </a:p>
      </dgm:t>
    </dgm:pt>
    <dgm:pt modelId="{76D92722-4EC4-4F48-B840-7EF061F42799}">
      <dgm:prSet phldrT="[Text]" custT="1"/>
      <dgm:spPr/>
      <dgm:t>
        <a:bodyPr/>
        <a:lstStyle/>
        <a:p>
          <a:r>
            <a:rPr lang="en-US" sz="1900" dirty="0">
              <a:latin typeface="Times New Roman" charset="0"/>
              <a:ea typeface="Times New Roman" charset="0"/>
              <a:cs typeface="Times New Roman" charset="0"/>
            </a:rPr>
            <a:t>Packages used for this analysis: ggplot2, </a:t>
          </a:r>
          <a:r>
            <a:rPr lang="en-US" sz="1900" dirty="0" err="1">
              <a:latin typeface="Times New Roman" charset="0"/>
              <a:ea typeface="Times New Roman" charset="0"/>
              <a:cs typeface="Times New Roman" charset="0"/>
            </a:rPr>
            <a:t>limma</a:t>
          </a:r>
          <a:r>
            <a:rPr lang="en-US" sz="1900" dirty="0">
              <a:latin typeface="Times New Roman" charset="0"/>
              <a:ea typeface="Times New Roman" charset="0"/>
              <a:cs typeface="Times New Roman" charset="0"/>
            </a:rPr>
            <a:t>, </a:t>
          </a:r>
          <a:r>
            <a:rPr lang="en-US" sz="1900" dirty="0" err="1">
              <a:latin typeface="Times New Roman" charset="0"/>
              <a:ea typeface="Times New Roman" charset="0"/>
              <a:cs typeface="Times New Roman" charset="0"/>
            </a:rPr>
            <a:t>VennDiagram</a:t>
          </a:r>
          <a:r>
            <a:rPr lang="en-US" sz="1900" dirty="0">
              <a:latin typeface="Times New Roman" charset="0"/>
              <a:ea typeface="Times New Roman" charset="0"/>
              <a:cs typeface="Times New Roman" charset="0"/>
            </a:rPr>
            <a:t> , </a:t>
          </a:r>
          <a:r>
            <a:rPr lang="en-US" sz="1900" dirty="0" err="1">
              <a:latin typeface="Times New Roman" charset="0"/>
              <a:ea typeface="Times New Roman" charset="0"/>
              <a:cs typeface="Times New Roman" charset="0"/>
            </a:rPr>
            <a:t>gridExtra</a:t>
          </a:r>
          <a:r>
            <a:rPr lang="en-US" sz="1900" dirty="0">
              <a:latin typeface="Times New Roman" charset="0"/>
              <a:ea typeface="Times New Roman" charset="0"/>
              <a:cs typeface="Times New Roman" charset="0"/>
            </a:rPr>
            <a:t>, and </a:t>
          </a:r>
          <a:r>
            <a:rPr lang="en-US" sz="1900" dirty="0" err="1">
              <a:latin typeface="Times New Roman" charset="0"/>
              <a:ea typeface="Times New Roman" charset="0"/>
              <a:cs typeface="Times New Roman" charset="0"/>
            </a:rPr>
            <a:t>dplyr</a:t>
          </a:r>
          <a:endParaRPr lang="en-US" sz="1900" dirty="0">
            <a:latin typeface="Times New Roman" charset="0"/>
            <a:ea typeface="Times New Roman" charset="0"/>
            <a:cs typeface="Times New Roman" charset="0"/>
          </a:endParaRPr>
        </a:p>
      </dgm:t>
    </dgm:pt>
    <dgm:pt modelId="{93F75127-206F-A541-9F58-4930FC1F2CDD}" type="parTrans" cxnId="{895BF92C-C4A0-4C48-B714-11530A4F1601}">
      <dgm:prSet/>
      <dgm:spPr/>
      <dgm:t>
        <a:bodyPr/>
        <a:lstStyle/>
        <a:p>
          <a:endParaRPr lang="en-US" sz="1600">
            <a:latin typeface="Times New Roman" charset="0"/>
            <a:ea typeface="Times New Roman" charset="0"/>
            <a:cs typeface="Times New Roman" charset="0"/>
          </a:endParaRPr>
        </a:p>
      </dgm:t>
    </dgm:pt>
    <dgm:pt modelId="{21384D67-D365-2E4F-8B41-73478B51288A}" type="sibTrans" cxnId="{895BF92C-C4A0-4C48-B714-11530A4F1601}">
      <dgm:prSet/>
      <dgm:spPr/>
      <dgm:t>
        <a:bodyPr/>
        <a:lstStyle/>
        <a:p>
          <a:endParaRPr lang="en-US" sz="1600">
            <a:latin typeface="Times New Roman" charset="0"/>
            <a:ea typeface="Times New Roman" charset="0"/>
            <a:cs typeface="Times New Roman" charset="0"/>
          </a:endParaRPr>
        </a:p>
      </dgm:t>
    </dgm:pt>
    <dgm:pt modelId="{F2988670-C9ED-C14F-BBDC-58047103D251}">
      <dgm:prSet phldrT="[Text]" custT="1"/>
      <dgm:spPr/>
      <dgm:t>
        <a:bodyPr/>
        <a:lstStyle/>
        <a:p>
          <a:endParaRPr lang="en-US" sz="1600" dirty="0">
            <a:latin typeface="Times New Roman" charset="0"/>
            <a:ea typeface="Times New Roman" charset="0"/>
            <a:cs typeface="Times New Roman" charset="0"/>
          </a:endParaRPr>
        </a:p>
      </dgm:t>
    </dgm:pt>
    <dgm:pt modelId="{2897B929-838F-EC41-A458-60128D22978B}" type="parTrans" cxnId="{FD397091-F3E0-A648-9571-3F412DF70A9B}">
      <dgm:prSet/>
      <dgm:spPr/>
      <dgm:t>
        <a:bodyPr/>
        <a:lstStyle/>
        <a:p>
          <a:endParaRPr lang="en-US" sz="1600">
            <a:latin typeface="Times New Roman" charset="0"/>
            <a:ea typeface="Times New Roman" charset="0"/>
            <a:cs typeface="Times New Roman" charset="0"/>
          </a:endParaRPr>
        </a:p>
      </dgm:t>
    </dgm:pt>
    <dgm:pt modelId="{16612D37-3FA0-FA4C-A874-DB723B458709}" type="sibTrans" cxnId="{FD397091-F3E0-A648-9571-3F412DF70A9B}">
      <dgm:prSet/>
      <dgm:spPr/>
      <dgm:t>
        <a:bodyPr/>
        <a:lstStyle/>
        <a:p>
          <a:endParaRPr lang="en-US" sz="1600">
            <a:latin typeface="Times New Roman" charset="0"/>
            <a:ea typeface="Times New Roman" charset="0"/>
            <a:cs typeface="Times New Roman" charset="0"/>
          </a:endParaRPr>
        </a:p>
      </dgm:t>
    </dgm:pt>
    <dgm:pt modelId="{15781AC2-3F01-2D49-A3D7-A21AF4CDA69A}">
      <dgm:prSet phldrT="[Text]" custT="1"/>
      <dgm:spPr/>
      <dgm:t>
        <a:bodyPr/>
        <a:lstStyle/>
        <a:p>
          <a:r>
            <a:rPr lang="en-US" sz="1900" dirty="0">
              <a:latin typeface="Times New Roman" charset="0"/>
              <a:ea typeface="Times New Roman" charset="0"/>
              <a:cs typeface="Times New Roman" charset="0"/>
            </a:rPr>
            <a:t>Cleaned the data/subset relevant tissues for analysis</a:t>
          </a:r>
        </a:p>
      </dgm:t>
    </dgm:pt>
    <dgm:pt modelId="{4B797308-74BB-3949-80BA-C1FC1D124DD0}" type="parTrans" cxnId="{77AB3E92-E604-C446-8AED-66FA062643DC}">
      <dgm:prSet/>
      <dgm:spPr/>
      <dgm:t>
        <a:bodyPr/>
        <a:lstStyle/>
        <a:p>
          <a:endParaRPr lang="en-US" sz="1600">
            <a:latin typeface="Times New Roman" charset="0"/>
            <a:ea typeface="Times New Roman" charset="0"/>
            <a:cs typeface="Times New Roman" charset="0"/>
          </a:endParaRPr>
        </a:p>
      </dgm:t>
    </dgm:pt>
    <dgm:pt modelId="{3257718B-7ACE-6146-9C5D-3B79EFDB98D0}" type="sibTrans" cxnId="{77AB3E92-E604-C446-8AED-66FA062643DC}">
      <dgm:prSet/>
      <dgm:spPr/>
      <dgm:t>
        <a:bodyPr/>
        <a:lstStyle/>
        <a:p>
          <a:endParaRPr lang="en-US" sz="1600">
            <a:latin typeface="Times New Roman" charset="0"/>
            <a:ea typeface="Times New Roman" charset="0"/>
            <a:cs typeface="Times New Roman" charset="0"/>
          </a:endParaRPr>
        </a:p>
      </dgm:t>
    </dgm:pt>
    <dgm:pt modelId="{D7A2AD07-4D14-F947-A8B9-A9267F3EBF00}">
      <dgm:prSet phldrT="[Text]" custT="1"/>
      <dgm:spPr/>
      <dgm:t>
        <a:bodyPr/>
        <a:lstStyle/>
        <a:p>
          <a:r>
            <a:rPr lang="en-US" sz="1900" dirty="0">
              <a:latin typeface="Times New Roman" charset="0"/>
              <a:ea typeface="Times New Roman" charset="0"/>
              <a:cs typeface="Times New Roman" charset="0"/>
            </a:rPr>
            <a:t>Identified outliers via. Tissue and sample specific correlation analysis </a:t>
          </a:r>
        </a:p>
      </dgm:t>
    </dgm:pt>
    <dgm:pt modelId="{1AC18A05-1FCE-6243-9633-6A4D9D710ED7}" type="parTrans" cxnId="{F6FF106C-4F5A-0849-B2DD-1BA98BFEA6A7}">
      <dgm:prSet/>
      <dgm:spPr/>
      <dgm:t>
        <a:bodyPr/>
        <a:lstStyle/>
        <a:p>
          <a:endParaRPr lang="en-US" sz="1600">
            <a:latin typeface="Times New Roman" charset="0"/>
            <a:ea typeface="Times New Roman" charset="0"/>
            <a:cs typeface="Times New Roman" charset="0"/>
          </a:endParaRPr>
        </a:p>
      </dgm:t>
    </dgm:pt>
    <dgm:pt modelId="{CD93AF4F-7B64-8B4D-8B73-4DF25DD050BD}" type="sibTrans" cxnId="{F6FF106C-4F5A-0849-B2DD-1BA98BFEA6A7}">
      <dgm:prSet/>
      <dgm:spPr/>
      <dgm:t>
        <a:bodyPr/>
        <a:lstStyle/>
        <a:p>
          <a:endParaRPr lang="en-US" sz="1600">
            <a:latin typeface="Times New Roman" charset="0"/>
            <a:ea typeface="Times New Roman" charset="0"/>
            <a:cs typeface="Times New Roman" charset="0"/>
          </a:endParaRPr>
        </a:p>
      </dgm:t>
    </dgm:pt>
    <dgm:pt modelId="{04F90516-3304-AF49-BC15-12B32D6059B2}">
      <dgm:prSet phldrT="[Text]" custT="1"/>
      <dgm:spPr/>
      <dgm:t>
        <a:bodyPr/>
        <a:lstStyle/>
        <a:p>
          <a:r>
            <a:rPr lang="en-US" sz="1900" dirty="0">
              <a:latin typeface="Times New Roman" charset="0"/>
              <a:ea typeface="Times New Roman" charset="0"/>
              <a:cs typeface="Times New Roman" charset="0"/>
            </a:rPr>
            <a:t>Normalized the data via quantile normalization </a:t>
          </a:r>
        </a:p>
      </dgm:t>
    </dgm:pt>
    <dgm:pt modelId="{C7F04D60-485F-754B-9A53-5F33EE14343F}" type="parTrans" cxnId="{4AD5D6EB-1B5B-A94A-A6FF-B604C9470044}">
      <dgm:prSet/>
      <dgm:spPr/>
      <dgm:t>
        <a:bodyPr/>
        <a:lstStyle/>
        <a:p>
          <a:endParaRPr lang="en-US" sz="1600">
            <a:latin typeface="Times New Roman" charset="0"/>
            <a:ea typeface="Times New Roman" charset="0"/>
            <a:cs typeface="Times New Roman" charset="0"/>
          </a:endParaRPr>
        </a:p>
      </dgm:t>
    </dgm:pt>
    <dgm:pt modelId="{8F873CA2-B4BA-734D-87BB-DDD80F496158}" type="sibTrans" cxnId="{4AD5D6EB-1B5B-A94A-A6FF-B604C9470044}">
      <dgm:prSet/>
      <dgm:spPr/>
      <dgm:t>
        <a:bodyPr/>
        <a:lstStyle/>
        <a:p>
          <a:endParaRPr lang="en-US" sz="1600">
            <a:latin typeface="Times New Roman" charset="0"/>
            <a:ea typeface="Times New Roman" charset="0"/>
            <a:cs typeface="Times New Roman" charset="0"/>
          </a:endParaRPr>
        </a:p>
      </dgm:t>
    </dgm:pt>
    <dgm:pt modelId="{A0D8F3FC-54AE-A64C-AFB7-D8F5B3FC1056}">
      <dgm:prSet phldrT="[Text]" custT="1"/>
      <dgm:spPr/>
      <dgm:t>
        <a:bodyPr/>
        <a:lstStyle/>
        <a:p>
          <a:r>
            <a:rPr lang="en-US" sz="1900" dirty="0">
              <a:latin typeface="Times New Roman" charset="0"/>
              <a:ea typeface="Times New Roman" charset="0"/>
              <a:cs typeface="Times New Roman" charset="0"/>
            </a:rPr>
            <a:t>Packages used for this analysis: </a:t>
          </a:r>
          <a:r>
            <a:rPr lang="en-US" sz="1900" dirty="0" err="1">
              <a:latin typeface="Times New Roman" charset="0"/>
              <a:ea typeface="Times New Roman" charset="0"/>
              <a:cs typeface="Times New Roman" charset="0"/>
            </a:rPr>
            <a:t>GEOquery</a:t>
          </a:r>
          <a:r>
            <a:rPr lang="en-US" sz="1900" dirty="0">
              <a:latin typeface="Times New Roman" charset="0"/>
              <a:ea typeface="Times New Roman" charset="0"/>
              <a:cs typeface="Times New Roman" charset="0"/>
            </a:rPr>
            <a:t>, </a:t>
          </a:r>
          <a:r>
            <a:rPr lang="en-US" sz="1900" dirty="0" err="1">
              <a:latin typeface="Times New Roman" charset="0"/>
              <a:ea typeface="Times New Roman" charset="0"/>
              <a:cs typeface="Times New Roman" charset="0"/>
            </a:rPr>
            <a:t>Biobase</a:t>
          </a:r>
          <a:r>
            <a:rPr lang="en-US" sz="1900" dirty="0">
              <a:latin typeface="Times New Roman" charset="0"/>
              <a:ea typeface="Times New Roman" charset="0"/>
              <a:cs typeface="Times New Roman" charset="0"/>
            </a:rPr>
            <a:t>, NMF, </a:t>
          </a:r>
          <a:r>
            <a:rPr lang="en-US" sz="1900" dirty="0" err="1">
              <a:latin typeface="Times New Roman" charset="0"/>
              <a:ea typeface="Times New Roman" charset="0"/>
              <a:cs typeface="Times New Roman" charset="0"/>
            </a:rPr>
            <a:t>preprocessCore</a:t>
          </a:r>
          <a:r>
            <a:rPr lang="en-US" sz="1900" dirty="0">
              <a:latin typeface="Times New Roman" charset="0"/>
              <a:ea typeface="Times New Roman" charset="0"/>
              <a:cs typeface="Times New Roman" charset="0"/>
            </a:rPr>
            <a:t>, and ggplot2</a:t>
          </a:r>
        </a:p>
      </dgm:t>
    </dgm:pt>
    <dgm:pt modelId="{ACFEDEF6-541C-B74C-912B-C29F97CFD47D}" type="sibTrans" cxnId="{1A7E248D-1E6F-F240-BD8C-DC8A5121DBF0}">
      <dgm:prSet/>
      <dgm:spPr/>
      <dgm:t>
        <a:bodyPr/>
        <a:lstStyle/>
        <a:p>
          <a:endParaRPr lang="en-US" sz="1600">
            <a:latin typeface="Times New Roman" charset="0"/>
            <a:ea typeface="Times New Roman" charset="0"/>
            <a:cs typeface="Times New Roman" charset="0"/>
          </a:endParaRPr>
        </a:p>
      </dgm:t>
    </dgm:pt>
    <dgm:pt modelId="{7FBC8063-4A1C-A646-A1D7-7973122E1E7F}" type="parTrans" cxnId="{1A7E248D-1E6F-F240-BD8C-DC8A5121DBF0}">
      <dgm:prSet/>
      <dgm:spPr/>
      <dgm:t>
        <a:bodyPr/>
        <a:lstStyle/>
        <a:p>
          <a:endParaRPr lang="en-US" sz="1600">
            <a:latin typeface="Times New Roman" charset="0"/>
            <a:ea typeface="Times New Roman" charset="0"/>
            <a:cs typeface="Times New Roman" charset="0"/>
          </a:endParaRPr>
        </a:p>
      </dgm:t>
    </dgm:pt>
    <dgm:pt modelId="{86C00942-6FEF-9E41-8081-8AAD1C45BD04}">
      <dgm:prSet custT="1"/>
      <dgm:spPr/>
      <dgm:t>
        <a:bodyPr/>
        <a:lstStyle/>
        <a:p>
          <a:r>
            <a:rPr lang="en-US" sz="1900" b="0" dirty="0">
              <a:latin typeface="Times New Roman" charset="0"/>
              <a:ea typeface="Times New Roman" charset="0"/>
              <a:cs typeface="Times New Roman" charset="0"/>
            </a:rPr>
            <a:t>How does gene expression within the lymph node tissues differ? </a:t>
          </a:r>
        </a:p>
      </dgm:t>
    </dgm:pt>
    <dgm:pt modelId="{BBF61288-922F-8B4A-ADB9-97EE53402B60}" type="parTrans" cxnId="{CB70E0EF-E9BD-3345-8ACA-11AC44D265CC}">
      <dgm:prSet/>
      <dgm:spPr/>
      <dgm:t>
        <a:bodyPr/>
        <a:lstStyle/>
        <a:p>
          <a:endParaRPr lang="en-US" sz="1600">
            <a:latin typeface="Times New Roman" charset="0"/>
            <a:ea typeface="Times New Roman" charset="0"/>
            <a:cs typeface="Times New Roman" charset="0"/>
          </a:endParaRPr>
        </a:p>
      </dgm:t>
    </dgm:pt>
    <dgm:pt modelId="{80572C60-6449-E54C-A2DE-D69F291B2A9F}" type="sibTrans" cxnId="{CB70E0EF-E9BD-3345-8ACA-11AC44D265CC}">
      <dgm:prSet/>
      <dgm:spPr/>
      <dgm:t>
        <a:bodyPr/>
        <a:lstStyle/>
        <a:p>
          <a:endParaRPr lang="en-US" sz="1600">
            <a:latin typeface="Times New Roman" charset="0"/>
            <a:ea typeface="Times New Roman" charset="0"/>
            <a:cs typeface="Times New Roman" charset="0"/>
          </a:endParaRPr>
        </a:p>
      </dgm:t>
    </dgm:pt>
    <dgm:pt modelId="{BE78039D-4BB7-A94C-8816-8E598DB9E2B9}">
      <dgm:prSet custT="1"/>
      <dgm:spPr/>
      <dgm:t>
        <a:bodyPr/>
        <a:lstStyle/>
        <a:p>
          <a:r>
            <a:rPr lang="en-US" sz="1900" dirty="0">
              <a:latin typeface="Times New Roman" charset="0"/>
              <a:ea typeface="Times New Roman" charset="0"/>
              <a:cs typeface="Times New Roman" charset="0"/>
            </a:rPr>
            <a:t>Fitted contrast matrices and linear models between lymph tissues </a:t>
          </a:r>
        </a:p>
      </dgm:t>
    </dgm:pt>
    <dgm:pt modelId="{B0249441-21E3-274C-A863-1BB978FC242E}" type="parTrans" cxnId="{50268F52-969D-1543-A5D8-22FFDFC18CC0}">
      <dgm:prSet/>
      <dgm:spPr/>
      <dgm:t>
        <a:bodyPr/>
        <a:lstStyle/>
        <a:p>
          <a:endParaRPr lang="en-US" sz="1600">
            <a:latin typeface="Times New Roman" charset="0"/>
            <a:ea typeface="Times New Roman" charset="0"/>
            <a:cs typeface="Times New Roman" charset="0"/>
          </a:endParaRPr>
        </a:p>
      </dgm:t>
    </dgm:pt>
    <dgm:pt modelId="{C3731597-15BF-E741-AB40-46B00DC6BC57}" type="sibTrans" cxnId="{50268F52-969D-1543-A5D8-22FFDFC18CC0}">
      <dgm:prSet/>
      <dgm:spPr/>
      <dgm:t>
        <a:bodyPr/>
        <a:lstStyle/>
        <a:p>
          <a:endParaRPr lang="en-US" sz="1600">
            <a:latin typeface="Times New Roman" charset="0"/>
            <a:ea typeface="Times New Roman" charset="0"/>
            <a:cs typeface="Times New Roman" charset="0"/>
          </a:endParaRPr>
        </a:p>
      </dgm:t>
    </dgm:pt>
    <dgm:pt modelId="{DE908FF6-34C6-DD4F-876E-8413A838C88A}">
      <dgm:prSet custT="1"/>
      <dgm:spPr/>
      <dgm:t>
        <a:bodyPr/>
        <a:lstStyle/>
        <a:p>
          <a:r>
            <a:rPr lang="en-US" sz="1900" dirty="0">
              <a:latin typeface="Times New Roman" charset="0"/>
              <a:ea typeface="Times New Roman" charset="0"/>
              <a:cs typeface="Times New Roman" charset="0"/>
            </a:rPr>
            <a:t>Conducted hierarchical clustering and PCA analysis</a:t>
          </a:r>
        </a:p>
      </dgm:t>
    </dgm:pt>
    <dgm:pt modelId="{FF8858CE-E93D-6040-8E49-F2FBD8ADBB4D}" type="parTrans" cxnId="{66B0385F-9210-F642-80EA-7549BDD0CCDC}">
      <dgm:prSet/>
      <dgm:spPr/>
      <dgm:t>
        <a:bodyPr/>
        <a:lstStyle/>
        <a:p>
          <a:endParaRPr lang="en-US" sz="1600">
            <a:latin typeface="Times New Roman" charset="0"/>
            <a:ea typeface="Times New Roman" charset="0"/>
            <a:cs typeface="Times New Roman" charset="0"/>
          </a:endParaRPr>
        </a:p>
      </dgm:t>
    </dgm:pt>
    <dgm:pt modelId="{F83468CD-7083-5842-9D58-F891229B9490}" type="sibTrans" cxnId="{66B0385F-9210-F642-80EA-7549BDD0CCDC}">
      <dgm:prSet/>
      <dgm:spPr/>
      <dgm:t>
        <a:bodyPr/>
        <a:lstStyle/>
        <a:p>
          <a:endParaRPr lang="en-US" sz="1600">
            <a:latin typeface="Times New Roman" charset="0"/>
            <a:ea typeface="Times New Roman" charset="0"/>
            <a:cs typeface="Times New Roman" charset="0"/>
          </a:endParaRPr>
        </a:p>
      </dgm:t>
    </dgm:pt>
    <dgm:pt modelId="{201F962C-BB53-534A-9E55-CAE4617ACB34}">
      <dgm:prSet custT="1"/>
      <dgm:spPr/>
      <dgm:t>
        <a:bodyPr/>
        <a:lstStyle/>
        <a:p>
          <a:r>
            <a:rPr lang="en-US" sz="1900" dirty="0">
              <a:latin typeface="Times New Roman" charset="0"/>
              <a:ea typeface="Times New Roman" charset="0"/>
              <a:cs typeface="Times New Roman" charset="0"/>
            </a:rPr>
            <a:t>Packages used for this analysis: </a:t>
          </a:r>
          <a:r>
            <a:rPr lang="en-US" sz="1900" dirty="0" err="1">
              <a:latin typeface="Times New Roman" charset="0"/>
              <a:ea typeface="Times New Roman" charset="0"/>
              <a:cs typeface="Times New Roman" charset="0"/>
            </a:rPr>
            <a:t>limma</a:t>
          </a:r>
          <a:r>
            <a:rPr lang="en-US" sz="1900" dirty="0">
              <a:latin typeface="Times New Roman" charset="0"/>
              <a:ea typeface="Times New Roman" charset="0"/>
              <a:cs typeface="Times New Roman" charset="0"/>
            </a:rPr>
            <a:t>, </a:t>
          </a:r>
          <a:r>
            <a:rPr lang="en-US" sz="1900" dirty="0" err="1">
              <a:latin typeface="Times New Roman" charset="0"/>
              <a:ea typeface="Times New Roman" charset="0"/>
              <a:cs typeface="Times New Roman" charset="0"/>
            </a:rPr>
            <a:t>dplyr</a:t>
          </a:r>
          <a:r>
            <a:rPr lang="en-US" sz="1900" dirty="0">
              <a:latin typeface="Times New Roman" charset="0"/>
              <a:ea typeface="Times New Roman" charset="0"/>
              <a:cs typeface="Times New Roman" charset="0"/>
            </a:rPr>
            <a:t>,  ggplot2, </a:t>
          </a:r>
          <a:r>
            <a:rPr lang="en-US" sz="1900" dirty="0" err="1">
              <a:latin typeface="Times New Roman" charset="0"/>
              <a:ea typeface="Times New Roman" charset="0"/>
              <a:cs typeface="Times New Roman" charset="0"/>
            </a:rPr>
            <a:t>stringr</a:t>
          </a:r>
          <a:r>
            <a:rPr lang="en-US" sz="1900" dirty="0">
              <a:latin typeface="Times New Roman" charset="0"/>
              <a:ea typeface="Times New Roman" charset="0"/>
              <a:cs typeface="Times New Roman" charset="0"/>
            </a:rPr>
            <a:t>, </a:t>
          </a:r>
          <a:r>
            <a:rPr lang="en-US" sz="1900" dirty="0" err="1">
              <a:latin typeface="Times New Roman" charset="0"/>
              <a:ea typeface="Times New Roman" charset="0"/>
              <a:cs typeface="Times New Roman" charset="0"/>
            </a:rPr>
            <a:t>stringi</a:t>
          </a:r>
          <a:r>
            <a:rPr lang="en-US" sz="1900" dirty="0">
              <a:latin typeface="Times New Roman" charset="0"/>
              <a:ea typeface="Times New Roman" charset="0"/>
              <a:cs typeface="Times New Roman" charset="0"/>
            </a:rPr>
            <a:t>, NMF, and PCA3d</a:t>
          </a:r>
        </a:p>
      </dgm:t>
    </dgm:pt>
    <dgm:pt modelId="{B81C322B-A1F5-C84F-9578-6F2506B639A9}" type="parTrans" cxnId="{2B7BEE93-6871-BF48-B8BE-6C038B057F67}">
      <dgm:prSet/>
      <dgm:spPr/>
      <dgm:t>
        <a:bodyPr/>
        <a:lstStyle/>
        <a:p>
          <a:endParaRPr lang="en-US" sz="1600">
            <a:latin typeface="Times New Roman" charset="0"/>
            <a:ea typeface="Times New Roman" charset="0"/>
            <a:cs typeface="Times New Roman" charset="0"/>
          </a:endParaRPr>
        </a:p>
      </dgm:t>
    </dgm:pt>
    <dgm:pt modelId="{6FBDB303-2BBF-3344-B0A0-4B37FCB3FAFC}" type="sibTrans" cxnId="{2B7BEE93-6871-BF48-B8BE-6C038B057F67}">
      <dgm:prSet/>
      <dgm:spPr/>
      <dgm:t>
        <a:bodyPr/>
        <a:lstStyle/>
        <a:p>
          <a:endParaRPr lang="en-US" sz="1600">
            <a:latin typeface="Times New Roman" charset="0"/>
            <a:ea typeface="Times New Roman" charset="0"/>
            <a:cs typeface="Times New Roman" charset="0"/>
          </a:endParaRPr>
        </a:p>
      </dgm:t>
    </dgm:pt>
    <dgm:pt modelId="{A4CBBC4B-B3DF-4842-82FF-61F431DD5B8A}">
      <dgm:prSet phldrT="[Text]" custT="1"/>
      <dgm:spPr/>
      <dgm:t>
        <a:bodyPr/>
        <a:lstStyle/>
        <a:p>
          <a:r>
            <a:rPr lang="en-US" sz="1900" dirty="0">
              <a:latin typeface="Times New Roman" charset="0"/>
              <a:ea typeface="Times New Roman" charset="0"/>
              <a:cs typeface="Times New Roman" charset="0"/>
            </a:rPr>
            <a:t>Used the tissue-specific linear models fit for question 1 and compared the number of overlapping differentially expressed genes between tissues </a:t>
          </a:r>
        </a:p>
      </dgm:t>
    </dgm:pt>
    <dgm:pt modelId="{5781D58A-F6A3-BC48-A77B-6854B2AB48DE}" type="parTrans" cxnId="{D9EAD45F-13DC-9A48-96AD-95EB8871AFE5}">
      <dgm:prSet/>
      <dgm:spPr/>
      <dgm:t>
        <a:bodyPr/>
        <a:lstStyle/>
        <a:p>
          <a:endParaRPr lang="en-US" sz="1600">
            <a:latin typeface="Times New Roman" charset="0"/>
            <a:ea typeface="Times New Roman" charset="0"/>
            <a:cs typeface="Times New Roman" charset="0"/>
          </a:endParaRPr>
        </a:p>
      </dgm:t>
    </dgm:pt>
    <dgm:pt modelId="{98BAA449-36C3-934E-8BD6-4C49C85C3950}" type="sibTrans" cxnId="{D9EAD45F-13DC-9A48-96AD-95EB8871AFE5}">
      <dgm:prSet/>
      <dgm:spPr/>
      <dgm:t>
        <a:bodyPr/>
        <a:lstStyle/>
        <a:p>
          <a:endParaRPr lang="en-US" sz="1600">
            <a:latin typeface="Times New Roman" charset="0"/>
            <a:ea typeface="Times New Roman" charset="0"/>
            <a:cs typeface="Times New Roman" charset="0"/>
          </a:endParaRPr>
        </a:p>
      </dgm:t>
    </dgm:pt>
    <dgm:pt modelId="{BF7AB50B-071A-3C49-804C-75CCFF1683AD}">
      <dgm:prSet custT="1"/>
      <dgm:spPr/>
      <dgm:t>
        <a:bodyPr/>
        <a:lstStyle/>
        <a:p>
          <a:r>
            <a:rPr lang="en-US" sz="1900" dirty="0">
              <a:latin typeface="Times New Roman" charset="0"/>
              <a:ea typeface="Times New Roman" charset="0"/>
              <a:cs typeface="Times New Roman" charset="0"/>
            </a:rPr>
            <a:t>Conducted gene enrichment analysis to identify the genes and biochemical pathways that are significantly altered with SIV infection via. </a:t>
          </a:r>
          <a:r>
            <a:rPr lang="en-US" sz="1900" dirty="0" err="1">
              <a:latin typeface="Times New Roman" charset="0"/>
              <a:ea typeface="Times New Roman" charset="0"/>
              <a:cs typeface="Times New Roman" charset="0"/>
            </a:rPr>
            <a:t>Entrez</a:t>
          </a:r>
          <a:r>
            <a:rPr lang="en-US" sz="1900" dirty="0">
              <a:latin typeface="Times New Roman" charset="0"/>
              <a:ea typeface="Times New Roman" charset="0"/>
              <a:cs typeface="Times New Roman" charset="0"/>
            </a:rPr>
            <a:t> annotation,  DAVID gene enrichment and KEGG pathway analysis</a:t>
          </a:r>
        </a:p>
      </dgm:t>
    </dgm:pt>
    <dgm:pt modelId="{B69E12F2-AAA9-4E46-B306-FF3BA9286653}" type="parTrans" cxnId="{AD153279-1182-F24A-97C1-D3A0DB497AF0}">
      <dgm:prSet/>
      <dgm:spPr/>
      <dgm:t>
        <a:bodyPr/>
        <a:lstStyle/>
        <a:p>
          <a:endParaRPr lang="en-US" sz="1600">
            <a:latin typeface="Times New Roman" charset="0"/>
            <a:ea typeface="Times New Roman" charset="0"/>
            <a:cs typeface="Times New Roman" charset="0"/>
          </a:endParaRPr>
        </a:p>
      </dgm:t>
    </dgm:pt>
    <dgm:pt modelId="{EAD29045-859E-5F4C-9287-94998B755519}" type="sibTrans" cxnId="{AD153279-1182-F24A-97C1-D3A0DB497AF0}">
      <dgm:prSet/>
      <dgm:spPr/>
      <dgm:t>
        <a:bodyPr/>
        <a:lstStyle/>
        <a:p>
          <a:endParaRPr lang="en-US" sz="1600">
            <a:latin typeface="Times New Roman" charset="0"/>
            <a:ea typeface="Times New Roman" charset="0"/>
            <a:cs typeface="Times New Roman" charset="0"/>
          </a:endParaRPr>
        </a:p>
      </dgm:t>
    </dgm:pt>
    <dgm:pt modelId="{E23FF4BA-C74A-BB47-A34D-06CAECBD23A7}">
      <dgm:prSet custT="1"/>
      <dgm:spPr/>
      <dgm:t>
        <a:bodyPr/>
        <a:lstStyle/>
        <a:p>
          <a:r>
            <a:rPr lang="en-US" sz="1900" dirty="0">
              <a:latin typeface="Times New Roman" charset="0"/>
              <a:ea typeface="Times New Roman" charset="0"/>
              <a:cs typeface="Times New Roman" charset="0"/>
            </a:rPr>
            <a:t>Packages used for this analysis: </a:t>
          </a:r>
          <a:r>
            <a:rPr lang="en-US" sz="1900" dirty="0" err="1">
              <a:latin typeface="Times New Roman" charset="0"/>
              <a:ea typeface="Times New Roman" charset="0"/>
              <a:cs typeface="Times New Roman" charset="0"/>
            </a:rPr>
            <a:t>limma</a:t>
          </a:r>
          <a:r>
            <a:rPr lang="en-US" sz="1900" dirty="0">
              <a:latin typeface="Times New Roman" charset="0"/>
              <a:ea typeface="Times New Roman" charset="0"/>
              <a:cs typeface="Times New Roman" charset="0"/>
            </a:rPr>
            <a:t>, </a:t>
          </a:r>
          <a:r>
            <a:rPr lang="en-US" sz="1900" dirty="0" err="1">
              <a:latin typeface="Times New Roman" charset="0"/>
              <a:ea typeface="Times New Roman" charset="0"/>
              <a:cs typeface="Times New Roman" charset="0"/>
            </a:rPr>
            <a:t>dplyr</a:t>
          </a:r>
          <a:r>
            <a:rPr lang="en-US" sz="1900" dirty="0">
              <a:latin typeface="Times New Roman" charset="0"/>
              <a:ea typeface="Times New Roman" charset="0"/>
              <a:cs typeface="Times New Roman" charset="0"/>
            </a:rPr>
            <a:t>, lattice, </a:t>
          </a:r>
          <a:r>
            <a:rPr lang="en-US" sz="1900" dirty="0" err="1">
              <a:latin typeface="Times New Roman" charset="0"/>
              <a:ea typeface="Times New Roman" charset="0"/>
              <a:cs typeface="Times New Roman" charset="0"/>
            </a:rPr>
            <a:t>gridExtra</a:t>
          </a:r>
          <a:r>
            <a:rPr lang="en-US" sz="1900" dirty="0">
              <a:latin typeface="Times New Roman" charset="0"/>
              <a:ea typeface="Times New Roman" charset="0"/>
              <a:cs typeface="Times New Roman" charset="0"/>
            </a:rPr>
            <a:t>, ggplot2, and illuminaHumanv4.db</a:t>
          </a:r>
        </a:p>
      </dgm:t>
    </dgm:pt>
    <dgm:pt modelId="{A1F9926E-9160-2D46-AB08-77BFED32CE00}" type="parTrans" cxnId="{1DA017D1-6E69-0D40-9CEF-761371BBDD7C}">
      <dgm:prSet/>
      <dgm:spPr/>
      <dgm:t>
        <a:bodyPr/>
        <a:lstStyle/>
        <a:p>
          <a:endParaRPr lang="en-US" sz="1600">
            <a:latin typeface="Times New Roman" charset="0"/>
            <a:ea typeface="Times New Roman" charset="0"/>
            <a:cs typeface="Times New Roman" charset="0"/>
          </a:endParaRPr>
        </a:p>
      </dgm:t>
    </dgm:pt>
    <dgm:pt modelId="{9AD5A048-E3F7-8E4C-8803-C7161D2355DF}" type="sibTrans" cxnId="{1DA017D1-6E69-0D40-9CEF-761371BBDD7C}">
      <dgm:prSet/>
      <dgm:spPr/>
      <dgm:t>
        <a:bodyPr/>
        <a:lstStyle/>
        <a:p>
          <a:endParaRPr lang="en-US" sz="1600">
            <a:latin typeface="Times New Roman" charset="0"/>
            <a:ea typeface="Times New Roman" charset="0"/>
            <a:cs typeface="Times New Roman" charset="0"/>
          </a:endParaRPr>
        </a:p>
      </dgm:t>
    </dgm:pt>
    <dgm:pt modelId="{FE96EFDD-572B-C144-9B48-B35A729E5387}">
      <dgm:prSet phldrT="[Text]" custT="1"/>
      <dgm:spPr/>
      <dgm:t>
        <a:bodyPr/>
        <a:lstStyle/>
        <a:p>
          <a:r>
            <a:rPr lang="en-US" sz="1900" dirty="0">
              <a:latin typeface="Times New Roman" charset="0"/>
              <a:ea typeface="Times New Roman" charset="0"/>
              <a:cs typeface="Times New Roman" charset="0"/>
            </a:rPr>
            <a:t>Identified the best models for the data by AIC comparison between models with different parameters (e.g. with and without a quadratic of time)</a:t>
          </a:r>
        </a:p>
      </dgm:t>
    </dgm:pt>
    <dgm:pt modelId="{46FE35CE-ED47-0547-96EF-03AFFD031E78}" type="parTrans" cxnId="{6DF488D2-23DA-EF4F-A209-CF80D9CE3A15}">
      <dgm:prSet/>
      <dgm:spPr/>
      <dgm:t>
        <a:bodyPr/>
        <a:lstStyle/>
        <a:p>
          <a:endParaRPr lang="en-US" sz="1600">
            <a:latin typeface="Times New Roman" charset="0"/>
            <a:ea typeface="Times New Roman" charset="0"/>
            <a:cs typeface="Times New Roman" charset="0"/>
          </a:endParaRPr>
        </a:p>
      </dgm:t>
    </dgm:pt>
    <dgm:pt modelId="{16FE0910-2E0C-154F-BC4E-0E4D5210BC11}" type="sibTrans" cxnId="{6DF488D2-23DA-EF4F-A209-CF80D9CE3A15}">
      <dgm:prSet/>
      <dgm:spPr/>
      <dgm:t>
        <a:bodyPr/>
        <a:lstStyle/>
        <a:p>
          <a:endParaRPr lang="en-US" sz="1600">
            <a:latin typeface="Times New Roman" charset="0"/>
            <a:ea typeface="Times New Roman" charset="0"/>
            <a:cs typeface="Times New Roman" charset="0"/>
          </a:endParaRPr>
        </a:p>
      </dgm:t>
    </dgm:pt>
    <dgm:pt modelId="{8313908C-EB68-674D-8A2F-7EB0BC9E2138}">
      <dgm:prSet phldrT="[Text]" custT="1"/>
      <dgm:spPr/>
      <dgm:t>
        <a:bodyPr/>
        <a:lstStyle/>
        <a:p>
          <a:r>
            <a:rPr lang="en-US" sz="1900" dirty="0">
              <a:latin typeface="Times New Roman" charset="0"/>
              <a:ea typeface="Times New Roman" charset="0"/>
              <a:cs typeface="Times New Roman" charset="0"/>
            </a:rPr>
            <a:t>Compared the </a:t>
          </a:r>
          <a:r>
            <a:rPr lang="en-US" sz="1900" dirty="0" err="1">
              <a:latin typeface="Times New Roman" charset="0"/>
              <a:ea typeface="Times New Roman" charset="0"/>
              <a:cs typeface="Times New Roman" charset="0"/>
            </a:rPr>
            <a:t>logFC</a:t>
          </a:r>
          <a:r>
            <a:rPr lang="en-US" sz="1900" dirty="0">
              <a:latin typeface="Times New Roman" charset="0"/>
              <a:ea typeface="Times New Roman" charset="0"/>
              <a:cs typeface="Times New Roman" charset="0"/>
            </a:rPr>
            <a:t> of overlapping differentially expressed genes between tissues</a:t>
          </a:r>
        </a:p>
      </dgm:t>
    </dgm:pt>
    <dgm:pt modelId="{C6D7C57E-E8B1-F04D-917F-F3FB3F4C98FC}" type="parTrans" cxnId="{83473E3D-3153-3143-9FD4-C65DE826C555}">
      <dgm:prSet/>
      <dgm:spPr/>
      <dgm:t>
        <a:bodyPr/>
        <a:lstStyle/>
        <a:p>
          <a:endParaRPr lang="en-US">
            <a:latin typeface="Times New Roman" charset="0"/>
            <a:ea typeface="Times New Roman" charset="0"/>
            <a:cs typeface="Times New Roman" charset="0"/>
          </a:endParaRPr>
        </a:p>
      </dgm:t>
    </dgm:pt>
    <dgm:pt modelId="{1A6811C1-D753-7843-9FCC-B129AD232F42}" type="sibTrans" cxnId="{83473E3D-3153-3143-9FD4-C65DE826C555}">
      <dgm:prSet/>
      <dgm:spPr/>
      <dgm:t>
        <a:bodyPr/>
        <a:lstStyle/>
        <a:p>
          <a:endParaRPr lang="en-US">
            <a:latin typeface="Times New Roman" charset="0"/>
            <a:ea typeface="Times New Roman" charset="0"/>
            <a:cs typeface="Times New Roman" charset="0"/>
          </a:endParaRPr>
        </a:p>
      </dgm:t>
    </dgm:pt>
    <dgm:pt modelId="{9D8F2D77-BA98-4A4D-9397-9A2300DDBB32}" type="pres">
      <dgm:prSet presAssocID="{5F394122-BBCD-3444-A31B-0E3A22B0DF06}" presName="linearFlow" presStyleCnt="0">
        <dgm:presLayoutVars>
          <dgm:dir/>
          <dgm:animLvl val="lvl"/>
          <dgm:resizeHandles val="exact"/>
        </dgm:presLayoutVars>
      </dgm:prSet>
      <dgm:spPr/>
      <dgm:t>
        <a:bodyPr/>
        <a:lstStyle/>
        <a:p>
          <a:endParaRPr lang="en-US"/>
        </a:p>
      </dgm:t>
    </dgm:pt>
    <dgm:pt modelId="{BC728B48-E8B7-8541-92A4-633FA6BE982F}" type="pres">
      <dgm:prSet presAssocID="{048EE279-FB23-BD48-B06C-0E1995DA5A95}" presName="composite" presStyleCnt="0"/>
      <dgm:spPr/>
    </dgm:pt>
    <dgm:pt modelId="{9F5AD7D0-1A5B-D349-A3B9-9DAA140D4DFA}" type="pres">
      <dgm:prSet presAssocID="{048EE279-FB23-BD48-B06C-0E1995DA5A95}" presName="parentText" presStyleLbl="alignNode1" presStyleIdx="0" presStyleCnt="4" custLinFactNeighborX="1217">
        <dgm:presLayoutVars>
          <dgm:chMax val="1"/>
          <dgm:bulletEnabled val="1"/>
        </dgm:presLayoutVars>
      </dgm:prSet>
      <dgm:spPr/>
      <dgm:t>
        <a:bodyPr/>
        <a:lstStyle/>
        <a:p>
          <a:endParaRPr lang="en-US"/>
        </a:p>
      </dgm:t>
    </dgm:pt>
    <dgm:pt modelId="{40A26AF8-B7E8-6945-BF6E-978B1D69FB5A}" type="pres">
      <dgm:prSet presAssocID="{048EE279-FB23-BD48-B06C-0E1995DA5A95}" presName="descendantText" presStyleLbl="alignAcc1" presStyleIdx="0" presStyleCnt="4" custLinFactNeighborX="231">
        <dgm:presLayoutVars>
          <dgm:bulletEnabled val="1"/>
        </dgm:presLayoutVars>
      </dgm:prSet>
      <dgm:spPr/>
      <dgm:t>
        <a:bodyPr/>
        <a:lstStyle/>
        <a:p>
          <a:endParaRPr lang="en-US"/>
        </a:p>
      </dgm:t>
    </dgm:pt>
    <dgm:pt modelId="{DC27A0A5-0CBE-4D43-9FBF-A24E39C869A1}" type="pres">
      <dgm:prSet presAssocID="{11F33416-5679-3D41-9D24-AE07E0909D00}" presName="sp" presStyleCnt="0"/>
      <dgm:spPr/>
    </dgm:pt>
    <dgm:pt modelId="{54D8BEE3-7320-6B45-803D-2A9F62C5E36A}" type="pres">
      <dgm:prSet presAssocID="{3321231B-C557-8946-BBE9-9D7C1DB8DD95}" presName="composite" presStyleCnt="0"/>
      <dgm:spPr/>
    </dgm:pt>
    <dgm:pt modelId="{F4A40531-1401-2246-B826-1FCC03C959A8}" type="pres">
      <dgm:prSet presAssocID="{3321231B-C557-8946-BBE9-9D7C1DB8DD95}" presName="parentText" presStyleLbl="alignNode1" presStyleIdx="1" presStyleCnt="4" custLinFactNeighborX="1217" custLinFactNeighborY="-26338">
        <dgm:presLayoutVars>
          <dgm:chMax val="1"/>
          <dgm:bulletEnabled val="1"/>
        </dgm:presLayoutVars>
      </dgm:prSet>
      <dgm:spPr/>
      <dgm:t>
        <a:bodyPr/>
        <a:lstStyle/>
        <a:p>
          <a:endParaRPr lang="en-US"/>
        </a:p>
      </dgm:t>
    </dgm:pt>
    <dgm:pt modelId="{E45604B7-A444-9049-B250-C6060D98901B}" type="pres">
      <dgm:prSet presAssocID="{3321231B-C557-8946-BBE9-9D7C1DB8DD95}" presName="descendantText" presStyleLbl="alignAcc1" presStyleIdx="1" presStyleCnt="4" custLinFactNeighborX="231" custLinFactNeighborY="-40487">
        <dgm:presLayoutVars>
          <dgm:bulletEnabled val="1"/>
        </dgm:presLayoutVars>
      </dgm:prSet>
      <dgm:spPr/>
      <dgm:t>
        <a:bodyPr/>
        <a:lstStyle/>
        <a:p>
          <a:endParaRPr lang="en-US"/>
        </a:p>
      </dgm:t>
    </dgm:pt>
    <dgm:pt modelId="{70D21549-3790-B949-B693-72982F64660A}" type="pres">
      <dgm:prSet presAssocID="{B001B2F2-5897-2140-829E-51552544ED41}" presName="sp" presStyleCnt="0"/>
      <dgm:spPr/>
    </dgm:pt>
    <dgm:pt modelId="{5BB21642-843D-5D4C-91CB-BD34294D628A}" type="pres">
      <dgm:prSet presAssocID="{9F3D9586-7621-3840-8C0F-A18BC35D1817}" presName="composite" presStyleCnt="0"/>
      <dgm:spPr/>
    </dgm:pt>
    <dgm:pt modelId="{2BECEF56-F8C9-A44E-A68B-4E24AD121EA1}" type="pres">
      <dgm:prSet presAssocID="{9F3D9586-7621-3840-8C0F-A18BC35D1817}" presName="parentText" presStyleLbl="alignNode1" presStyleIdx="2" presStyleCnt="4" custLinFactNeighborX="1195" custLinFactNeighborY="-52651">
        <dgm:presLayoutVars>
          <dgm:chMax val="1"/>
          <dgm:bulletEnabled val="1"/>
        </dgm:presLayoutVars>
      </dgm:prSet>
      <dgm:spPr/>
      <dgm:t>
        <a:bodyPr/>
        <a:lstStyle/>
        <a:p>
          <a:endParaRPr lang="en-US"/>
        </a:p>
      </dgm:t>
    </dgm:pt>
    <dgm:pt modelId="{DE90882A-10B6-8B44-A365-3556FA41C103}" type="pres">
      <dgm:prSet presAssocID="{9F3D9586-7621-3840-8C0F-A18BC35D1817}" presName="descendantText" presStyleLbl="alignAcc1" presStyleIdx="2" presStyleCnt="4" custLinFactNeighborX="231" custLinFactNeighborY="-77240">
        <dgm:presLayoutVars>
          <dgm:bulletEnabled val="1"/>
        </dgm:presLayoutVars>
      </dgm:prSet>
      <dgm:spPr/>
      <dgm:t>
        <a:bodyPr/>
        <a:lstStyle/>
        <a:p>
          <a:endParaRPr lang="en-US"/>
        </a:p>
      </dgm:t>
    </dgm:pt>
    <dgm:pt modelId="{92DE7D4F-E7E3-1348-80EC-4BEB2074067D}" type="pres">
      <dgm:prSet presAssocID="{19ABCE05-67AE-E548-B08A-52730A8DB914}" presName="sp" presStyleCnt="0"/>
      <dgm:spPr/>
    </dgm:pt>
    <dgm:pt modelId="{E410B4B1-5DBD-1544-895E-6B48F03EBD98}" type="pres">
      <dgm:prSet presAssocID="{86C00942-6FEF-9E41-8081-8AAD1C45BD04}" presName="composite" presStyleCnt="0"/>
      <dgm:spPr/>
    </dgm:pt>
    <dgm:pt modelId="{F12DF82D-377F-6C44-9CA6-C56B9DA9D822}" type="pres">
      <dgm:prSet presAssocID="{86C00942-6FEF-9E41-8081-8AAD1C45BD04}" presName="parentText" presStyleLbl="alignNode1" presStyleIdx="3" presStyleCnt="4" custLinFactNeighborX="1217" custLinFactNeighborY="-78347">
        <dgm:presLayoutVars>
          <dgm:chMax val="1"/>
          <dgm:bulletEnabled val="1"/>
        </dgm:presLayoutVars>
      </dgm:prSet>
      <dgm:spPr/>
      <dgm:t>
        <a:bodyPr/>
        <a:lstStyle/>
        <a:p>
          <a:endParaRPr lang="en-US"/>
        </a:p>
      </dgm:t>
    </dgm:pt>
    <dgm:pt modelId="{F5B9B444-3976-CF46-AC4F-2EE92493E559}" type="pres">
      <dgm:prSet presAssocID="{86C00942-6FEF-9E41-8081-8AAD1C45BD04}" presName="descendantText" presStyleLbl="alignAcc1" presStyleIdx="3" presStyleCnt="4" custLinFactY="-16586" custLinFactNeighborY="-100000">
        <dgm:presLayoutVars>
          <dgm:bulletEnabled val="1"/>
        </dgm:presLayoutVars>
      </dgm:prSet>
      <dgm:spPr/>
      <dgm:t>
        <a:bodyPr/>
        <a:lstStyle/>
        <a:p>
          <a:endParaRPr lang="en-US"/>
        </a:p>
      </dgm:t>
    </dgm:pt>
  </dgm:ptLst>
  <dgm:cxnLst>
    <dgm:cxn modelId="{66B0385F-9210-F642-80EA-7549BDD0CCDC}" srcId="{86C00942-6FEF-9E41-8081-8AAD1C45BD04}" destId="{DE908FF6-34C6-DD4F-876E-8413A838C88A}" srcOrd="1" destOrd="0" parTransId="{FF8858CE-E93D-6040-8E49-F2FBD8ADBB4D}" sibTransId="{F83468CD-7083-5842-9D58-F891229B9490}"/>
    <dgm:cxn modelId="{77AB3E92-E604-C446-8AED-66FA062643DC}" srcId="{048EE279-FB23-BD48-B06C-0E1995DA5A95}" destId="{15781AC2-3F01-2D49-A3D7-A21AF4CDA69A}" srcOrd="1" destOrd="0" parTransId="{4B797308-74BB-3949-80BA-C1FC1D124DD0}" sibTransId="{3257718B-7ACE-6146-9C5D-3B79EFDB98D0}"/>
    <dgm:cxn modelId="{4AECA109-267C-EB44-A41F-4BC82820EFD0}" type="presOf" srcId="{BE78039D-4BB7-A94C-8816-8E598DB9E2B9}" destId="{F5B9B444-3976-CF46-AC4F-2EE92493E559}" srcOrd="0" destOrd="0" presId="urn:microsoft.com/office/officeart/2005/8/layout/chevron2"/>
    <dgm:cxn modelId="{5744373F-369D-C840-86DB-E9E1E670EA39}" type="presOf" srcId="{D7A2AD07-4D14-F947-A8B9-A9267F3EBF00}" destId="{40A26AF8-B7E8-6945-BF6E-978B1D69FB5A}" srcOrd="0" destOrd="2" presId="urn:microsoft.com/office/officeart/2005/8/layout/chevron2"/>
    <dgm:cxn modelId="{0509F441-9B84-8242-9E4A-32185697433D}" type="presOf" srcId="{E23FF4BA-C74A-BB47-A34D-06CAECBD23A7}" destId="{E45604B7-A444-9049-B250-C6060D98901B}" srcOrd="0" destOrd="3" presId="urn:microsoft.com/office/officeart/2005/8/layout/chevron2"/>
    <dgm:cxn modelId="{8B4FBE9D-D617-6C4F-91EB-BE869CD3D17F}" type="presOf" srcId="{5F394122-BBCD-3444-A31B-0E3A22B0DF06}" destId="{9D8F2D77-BA98-4A4D-9397-9A2300DDBB32}" srcOrd="0" destOrd="0" presId="urn:microsoft.com/office/officeart/2005/8/layout/chevron2"/>
    <dgm:cxn modelId="{895BF92C-C4A0-4C48-B714-11530A4F1601}" srcId="{9F3D9586-7621-3840-8C0F-A18BC35D1817}" destId="{76D92722-4EC4-4F48-B840-7EF061F42799}" srcOrd="2" destOrd="0" parTransId="{93F75127-206F-A541-9F58-4930FC1F2CDD}" sibTransId="{21384D67-D365-2E4F-8B41-73478B51288A}"/>
    <dgm:cxn modelId="{20F31122-4699-D44E-A91D-05FD3392D34E}" type="presOf" srcId="{04F90516-3304-AF49-BC15-12B32D6059B2}" destId="{40A26AF8-B7E8-6945-BF6E-978B1D69FB5A}" srcOrd="0" destOrd="3" presId="urn:microsoft.com/office/officeart/2005/8/layout/chevron2"/>
    <dgm:cxn modelId="{AD153279-1182-F24A-97C1-D3A0DB497AF0}" srcId="{3321231B-C557-8946-BBE9-9D7C1DB8DD95}" destId="{BF7AB50B-071A-3C49-804C-75CCFF1683AD}" srcOrd="2" destOrd="0" parTransId="{B69E12F2-AAA9-4E46-B306-FF3BA9286653}" sibTransId="{EAD29045-859E-5F4C-9287-94998B755519}"/>
    <dgm:cxn modelId="{F07FB7D1-2A01-4A40-A4A8-A47E1A5F0757}" type="presOf" srcId="{8313908C-EB68-674D-8A2F-7EB0BC9E2138}" destId="{DE90882A-10B6-8B44-A365-3556FA41C103}" srcOrd="0" destOrd="1" presId="urn:microsoft.com/office/officeart/2005/8/layout/chevron2"/>
    <dgm:cxn modelId="{1BB2CA5C-F0EC-9047-A9B2-216573CF1E8F}" srcId="{5F394122-BBCD-3444-A31B-0E3A22B0DF06}" destId="{9F3D9586-7621-3840-8C0F-A18BC35D1817}" srcOrd="2" destOrd="0" parTransId="{4FCD9463-01AB-9447-96B2-3238FABA92E2}" sibTransId="{19ABCE05-67AE-E548-B08A-52730A8DB914}"/>
    <dgm:cxn modelId="{79DB07CE-742C-454A-AFF2-FF30DDA8FBF6}" type="presOf" srcId="{A0D8F3FC-54AE-A64C-AFB7-D8F5B3FC1056}" destId="{40A26AF8-B7E8-6945-BF6E-978B1D69FB5A}" srcOrd="0" destOrd="4" presId="urn:microsoft.com/office/officeart/2005/8/layout/chevron2"/>
    <dgm:cxn modelId="{1DA017D1-6E69-0D40-9CEF-761371BBDD7C}" srcId="{3321231B-C557-8946-BBE9-9D7C1DB8DD95}" destId="{E23FF4BA-C74A-BB47-A34D-06CAECBD23A7}" srcOrd="3" destOrd="0" parTransId="{A1F9926E-9160-2D46-AB08-77BFED32CE00}" sibTransId="{9AD5A048-E3F7-8E4C-8803-C7161D2355DF}"/>
    <dgm:cxn modelId="{A05AE933-218F-CF49-879D-A8D29E108521}" type="presOf" srcId="{F2988670-C9ED-C14F-BBDC-58047103D251}" destId="{DE90882A-10B6-8B44-A365-3556FA41C103}" srcOrd="0" destOrd="3" presId="urn:microsoft.com/office/officeart/2005/8/layout/chevron2"/>
    <dgm:cxn modelId="{1A7E248D-1E6F-F240-BD8C-DC8A5121DBF0}" srcId="{048EE279-FB23-BD48-B06C-0E1995DA5A95}" destId="{A0D8F3FC-54AE-A64C-AFB7-D8F5B3FC1056}" srcOrd="4" destOrd="0" parTransId="{7FBC8063-4A1C-A646-A1D7-7973122E1E7F}" sibTransId="{ACFEDEF6-541C-B74C-912B-C29F97CFD47D}"/>
    <dgm:cxn modelId="{4AD5D6EB-1B5B-A94A-A6FF-B604C9470044}" srcId="{048EE279-FB23-BD48-B06C-0E1995DA5A95}" destId="{04F90516-3304-AF49-BC15-12B32D6059B2}" srcOrd="3" destOrd="0" parTransId="{C7F04D60-485F-754B-9A53-5F33EE14343F}" sibTransId="{8F873CA2-B4BA-734D-87BB-DDD80F496158}"/>
    <dgm:cxn modelId="{CC4C9015-6F23-1A46-9DB7-D5BA2A092072}" type="presOf" srcId="{EEF3BF63-E844-A147-9616-048ABC687B8D}" destId="{40A26AF8-B7E8-6945-BF6E-978B1D69FB5A}" srcOrd="0" destOrd="0" presId="urn:microsoft.com/office/officeart/2005/8/layout/chevron2"/>
    <dgm:cxn modelId="{2DE7FBCD-CDF2-AC4D-AF68-FC14F9E76D61}" type="presOf" srcId="{048EE279-FB23-BD48-B06C-0E1995DA5A95}" destId="{9F5AD7D0-1A5B-D349-A3B9-9DAA140D4DFA}" srcOrd="0" destOrd="0" presId="urn:microsoft.com/office/officeart/2005/8/layout/chevron2"/>
    <dgm:cxn modelId="{83473E3D-3153-3143-9FD4-C65DE826C555}" srcId="{9F3D9586-7621-3840-8C0F-A18BC35D1817}" destId="{8313908C-EB68-674D-8A2F-7EB0BC9E2138}" srcOrd="1" destOrd="0" parTransId="{C6D7C57E-E8B1-F04D-917F-F3FB3F4C98FC}" sibTransId="{1A6811C1-D753-7843-9FCC-B129AD232F42}"/>
    <dgm:cxn modelId="{72ABF341-3267-CC4B-A38C-4294848B2F62}" srcId="{5F394122-BBCD-3444-A31B-0E3A22B0DF06}" destId="{048EE279-FB23-BD48-B06C-0E1995DA5A95}" srcOrd="0" destOrd="0" parTransId="{197ECD2A-BF5F-B840-941E-275A73BC1FAC}" sibTransId="{11F33416-5679-3D41-9D24-AE07E0909D00}"/>
    <dgm:cxn modelId="{475B2AE4-C199-2C4E-9C4B-C04B3D020DB5}" type="presOf" srcId="{BF7AB50B-071A-3C49-804C-75CCFF1683AD}" destId="{E45604B7-A444-9049-B250-C6060D98901B}" srcOrd="0" destOrd="2" presId="urn:microsoft.com/office/officeart/2005/8/layout/chevron2"/>
    <dgm:cxn modelId="{8F19F486-4BA6-4240-A325-2AED09083F71}" srcId="{5F394122-BBCD-3444-A31B-0E3A22B0DF06}" destId="{3321231B-C557-8946-BBE9-9D7C1DB8DD95}" srcOrd="1" destOrd="0" parTransId="{CBC75BFC-4E0A-C840-8827-69ED01BAF800}" sibTransId="{B001B2F2-5897-2140-829E-51552544ED41}"/>
    <dgm:cxn modelId="{7963254E-C3E5-BB40-9163-DF88968A9E7C}" type="presOf" srcId="{DE908FF6-34C6-DD4F-876E-8413A838C88A}" destId="{F5B9B444-3976-CF46-AC4F-2EE92493E559}" srcOrd="0" destOrd="1" presId="urn:microsoft.com/office/officeart/2005/8/layout/chevron2"/>
    <dgm:cxn modelId="{2B7BEE93-6871-BF48-B8BE-6C038B057F67}" srcId="{86C00942-6FEF-9E41-8081-8AAD1C45BD04}" destId="{201F962C-BB53-534A-9E55-CAE4617ACB34}" srcOrd="2" destOrd="0" parTransId="{B81C322B-A1F5-C84F-9578-6F2506B639A9}" sibTransId="{6FBDB303-2BBF-3344-B0A0-4B37FCB3FAFC}"/>
    <dgm:cxn modelId="{CB70E0EF-E9BD-3345-8ACA-11AC44D265CC}" srcId="{5F394122-BBCD-3444-A31B-0E3A22B0DF06}" destId="{86C00942-6FEF-9E41-8081-8AAD1C45BD04}" srcOrd="3" destOrd="0" parTransId="{BBF61288-922F-8B4A-ADB9-97EE53402B60}" sibTransId="{80572C60-6449-E54C-A2DE-D69F291B2A9F}"/>
    <dgm:cxn modelId="{4BAC9EF3-F03B-5148-9ADE-797B7DB57462}" type="presOf" srcId="{86C00942-6FEF-9E41-8081-8AAD1C45BD04}" destId="{F12DF82D-377F-6C44-9CA6-C56B9DA9D822}" srcOrd="0" destOrd="0" presId="urn:microsoft.com/office/officeart/2005/8/layout/chevron2"/>
    <dgm:cxn modelId="{6DF488D2-23DA-EF4F-A209-CF80D9CE3A15}" srcId="{3321231B-C557-8946-BBE9-9D7C1DB8DD95}" destId="{FE96EFDD-572B-C144-9B48-B35A729E5387}" srcOrd="1" destOrd="0" parTransId="{46FE35CE-ED47-0547-96EF-03AFFD031E78}" sibTransId="{16FE0910-2E0C-154F-BC4E-0E4D5210BC11}"/>
    <dgm:cxn modelId="{50268F52-969D-1543-A5D8-22FFDFC18CC0}" srcId="{86C00942-6FEF-9E41-8081-8AAD1C45BD04}" destId="{BE78039D-4BB7-A94C-8816-8E598DB9E2B9}" srcOrd="0" destOrd="0" parTransId="{B0249441-21E3-274C-A863-1BB978FC242E}" sibTransId="{C3731597-15BF-E741-AB40-46B00DC6BC57}"/>
    <dgm:cxn modelId="{8E7B7FBC-7D6C-1344-89B7-BE1FCD327487}" srcId="{048EE279-FB23-BD48-B06C-0E1995DA5A95}" destId="{EEF3BF63-E844-A147-9616-048ABC687B8D}" srcOrd="0" destOrd="0" parTransId="{D7BE9EE4-B8AA-034F-AC02-F3EDE8157BB7}" sibTransId="{5A41A4D9-CBC8-C844-B769-EC0832F9B336}"/>
    <dgm:cxn modelId="{EA147DDC-8EF5-BB40-ABEC-6CCBA96CFFE5}" type="presOf" srcId="{15781AC2-3F01-2D49-A3D7-A21AF4CDA69A}" destId="{40A26AF8-B7E8-6945-BF6E-978B1D69FB5A}" srcOrd="0" destOrd="1" presId="urn:microsoft.com/office/officeart/2005/8/layout/chevron2"/>
    <dgm:cxn modelId="{DA54BB88-AD90-5444-9249-DA38B8039710}" type="presOf" srcId="{C9E94D79-5DCA-9044-864E-6F3DD4AE590C}" destId="{E45604B7-A444-9049-B250-C6060D98901B}" srcOrd="0" destOrd="0" presId="urn:microsoft.com/office/officeart/2005/8/layout/chevron2"/>
    <dgm:cxn modelId="{E20981C0-5350-F747-A100-8CB4670512DB}" type="presOf" srcId="{76D92722-4EC4-4F48-B840-7EF061F42799}" destId="{DE90882A-10B6-8B44-A365-3556FA41C103}" srcOrd="0" destOrd="2" presId="urn:microsoft.com/office/officeart/2005/8/layout/chevron2"/>
    <dgm:cxn modelId="{83063405-172A-3446-92AA-157D40054CF9}" type="presOf" srcId="{9F3D9586-7621-3840-8C0F-A18BC35D1817}" destId="{2BECEF56-F8C9-A44E-A68B-4E24AD121EA1}" srcOrd="0" destOrd="0" presId="urn:microsoft.com/office/officeart/2005/8/layout/chevron2"/>
    <dgm:cxn modelId="{0C248EB3-E049-6046-A77C-7EDF484F49AC}" type="presOf" srcId="{A4CBBC4B-B3DF-4842-82FF-61F431DD5B8A}" destId="{DE90882A-10B6-8B44-A365-3556FA41C103}" srcOrd="0" destOrd="0" presId="urn:microsoft.com/office/officeart/2005/8/layout/chevron2"/>
    <dgm:cxn modelId="{4C1D9DF8-28FA-C047-8368-EA0C2DB21F7E}" type="presOf" srcId="{201F962C-BB53-534A-9E55-CAE4617ACB34}" destId="{F5B9B444-3976-CF46-AC4F-2EE92493E559}" srcOrd="0" destOrd="2" presId="urn:microsoft.com/office/officeart/2005/8/layout/chevron2"/>
    <dgm:cxn modelId="{D9EAD45F-13DC-9A48-96AD-95EB8871AFE5}" srcId="{9F3D9586-7621-3840-8C0F-A18BC35D1817}" destId="{A4CBBC4B-B3DF-4842-82FF-61F431DD5B8A}" srcOrd="0" destOrd="0" parTransId="{5781D58A-F6A3-BC48-A77B-6854B2AB48DE}" sibTransId="{98BAA449-36C3-934E-8BD6-4C49C85C3950}"/>
    <dgm:cxn modelId="{6D1A7C75-5146-4645-B84B-8901C1358E05}" type="presOf" srcId="{3321231B-C557-8946-BBE9-9D7C1DB8DD95}" destId="{F4A40531-1401-2246-B826-1FCC03C959A8}" srcOrd="0" destOrd="0" presId="urn:microsoft.com/office/officeart/2005/8/layout/chevron2"/>
    <dgm:cxn modelId="{94F0D304-661F-8744-AA98-3B578C775534}" srcId="{3321231B-C557-8946-BBE9-9D7C1DB8DD95}" destId="{C9E94D79-5DCA-9044-864E-6F3DD4AE590C}" srcOrd="0" destOrd="0" parTransId="{8DD4260C-B152-1646-B4F2-2379E7ED78F7}" sibTransId="{7E5FA141-9F56-C24E-9267-001737C10BAE}"/>
    <dgm:cxn modelId="{F6FF106C-4F5A-0849-B2DD-1BA98BFEA6A7}" srcId="{048EE279-FB23-BD48-B06C-0E1995DA5A95}" destId="{D7A2AD07-4D14-F947-A8B9-A9267F3EBF00}" srcOrd="2" destOrd="0" parTransId="{1AC18A05-1FCE-6243-9633-6A4D9D710ED7}" sibTransId="{CD93AF4F-7B64-8B4D-8B73-4DF25DD050BD}"/>
    <dgm:cxn modelId="{FD397091-F3E0-A648-9571-3F412DF70A9B}" srcId="{9F3D9586-7621-3840-8C0F-A18BC35D1817}" destId="{F2988670-C9ED-C14F-BBDC-58047103D251}" srcOrd="3" destOrd="0" parTransId="{2897B929-838F-EC41-A458-60128D22978B}" sibTransId="{16612D37-3FA0-FA4C-A874-DB723B458709}"/>
    <dgm:cxn modelId="{46E46EB4-EA68-7946-9832-56D000640FC4}" type="presOf" srcId="{FE96EFDD-572B-C144-9B48-B35A729E5387}" destId="{E45604B7-A444-9049-B250-C6060D98901B}" srcOrd="0" destOrd="1" presId="urn:microsoft.com/office/officeart/2005/8/layout/chevron2"/>
    <dgm:cxn modelId="{3F138948-6D9C-2A42-B324-C99B05DB300A}" type="presParOf" srcId="{9D8F2D77-BA98-4A4D-9397-9A2300DDBB32}" destId="{BC728B48-E8B7-8541-92A4-633FA6BE982F}" srcOrd="0" destOrd="0" presId="urn:microsoft.com/office/officeart/2005/8/layout/chevron2"/>
    <dgm:cxn modelId="{8FA31C88-7D2D-0F49-B692-80D8099DE609}" type="presParOf" srcId="{BC728B48-E8B7-8541-92A4-633FA6BE982F}" destId="{9F5AD7D0-1A5B-D349-A3B9-9DAA140D4DFA}" srcOrd="0" destOrd="0" presId="urn:microsoft.com/office/officeart/2005/8/layout/chevron2"/>
    <dgm:cxn modelId="{130DEDF8-C6BE-FC4B-8C36-1F0AA6486E0D}" type="presParOf" srcId="{BC728B48-E8B7-8541-92A4-633FA6BE982F}" destId="{40A26AF8-B7E8-6945-BF6E-978B1D69FB5A}" srcOrd="1" destOrd="0" presId="urn:microsoft.com/office/officeart/2005/8/layout/chevron2"/>
    <dgm:cxn modelId="{4FF9DE02-C138-884A-993D-EEDB0A088B35}" type="presParOf" srcId="{9D8F2D77-BA98-4A4D-9397-9A2300DDBB32}" destId="{DC27A0A5-0CBE-4D43-9FBF-A24E39C869A1}" srcOrd="1" destOrd="0" presId="urn:microsoft.com/office/officeart/2005/8/layout/chevron2"/>
    <dgm:cxn modelId="{F5D9B262-B336-E240-B9A8-D3788BAC6C5A}" type="presParOf" srcId="{9D8F2D77-BA98-4A4D-9397-9A2300DDBB32}" destId="{54D8BEE3-7320-6B45-803D-2A9F62C5E36A}" srcOrd="2" destOrd="0" presId="urn:microsoft.com/office/officeart/2005/8/layout/chevron2"/>
    <dgm:cxn modelId="{4F3033F3-7D83-3145-A1E8-9ED5B0113BB4}" type="presParOf" srcId="{54D8BEE3-7320-6B45-803D-2A9F62C5E36A}" destId="{F4A40531-1401-2246-B826-1FCC03C959A8}" srcOrd="0" destOrd="0" presId="urn:microsoft.com/office/officeart/2005/8/layout/chevron2"/>
    <dgm:cxn modelId="{6452B642-9584-CE49-BF1B-F56E657D77FC}" type="presParOf" srcId="{54D8BEE3-7320-6B45-803D-2A9F62C5E36A}" destId="{E45604B7-A444-9049-B250-C6060D98901B}" srcOrd="1" destOrd="0" presId="urn:microsoft.com/office/officeart/2005/8/layout/chevron2"/>
    <dgm:cxn modelId="{9F48C642-EECC-AF4A-8D13-054A04922830}" type="presParOf" srcId="{9D8F2D77-BA98-4A4D-9397-9A2300DDBB32}" destId="{70D21549-3790-B949-B693-72982F64660A}" srcOrd="3" destOrd="0" presId="urn:microsoft.com/office/officeart/2005/8/layout/chevron2"/>
    <dgm:cxn modelId="{AF6411B7-6C62-A24F-93DF-C79E8CCE15E6}" type="presParOf" srcId="{9D8F2D77-BA98-4A4D-9397-9A2300DDBB32}" destId="{5BB21642-843D-5D4C-91CB-BD34294D628A}" srcOrd="4" destOrd="0" presId="urn:microsoft.com/office/officeart/2005/8/layout/chevron2"/>
    <dgm:cxn modelId="{227A26A3-8BD5-5D47-A746-745EE283A594}" type="presParOf" srcId="{5BB21642-843D-5D4C-91CB-BD34294D628A}" destId="{2BECEF56-F8C9-A44E-A68B-4E24AD121EA1}" srcOrd="0" destOrd="0" presId="urn:microsoft.com/office/officeart/2005/8/layout/chevron2"/>
    <dgm:cxn modelId="{0CE6C0CB-6633-3C44-A38A-5DE2533C67A7}" type="presParOf" srcId="{5BB21642-843D-5D4C-91CB-BD34294D628A}" destId="{DE90882A-10B6-8B44-A365-3556FA41C103}" srcOrd="1" destOrd="0" presId="urn:microsoft.com/office/officeart/2005/8/layout/chevron2"/>
    <dgm:cxn modelId="{18F7E9B9-0C3F-F947-9E3D-B9D03B41F730}" type="presParOf" srcId="{9D8F2D77-BA98-4A4D-9397-9A2300DDBB32}" destId="{92DE7D4F-E7E3-1348-80EC-4BEB2074067D}" srcOrd="5" destOrd="0" presId="urn:microsoft.com/office/officeart/2005/8/layout/chevron2"/>
    <dgm:cxn modelId="{9510DF8D-1DAC-364C-B6AF-3D7A98D0F992}" type="presParOf" srcId="{9D8F2D77-BA98-4A4D-9397-9A2300DDBB32}" destId="{E410B4B1-5DBD-1544-895E-6B48F03EBD98}" srcOrd="6" destOrd="0" presId="urn:microsoft.com/office/officeart/2005/8/layout/chevron2"/>
    <dgm:cxn modelId="{EFC22184-8F8F-3145-A798-0BB2AD28BFCD}" type="presParOf" srcId="{E410B4B1-5DBD-1544-895E-6B48F03EBD98}" destId="{F12DF82D-377F-6C44-9CA6-C56B9DA9D822}" srcOrd="0" destOrd="0" presId="urn:microsoft.com/office/officeart/2005/8/layout/chevron2"/>
    <dgm:cxn modelId="{09D532FD-8102-7949-9CD0-DB750621A862}" type="presParOf" srcId="{E410B4B1-5DBD-1544-895E-6B48F03EBD98}" destId="{F5B9B444-3976-CF46-AC4F-2EE92493E559}"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5AD7D0-1A5B-D349-A3B9-9DAA140D4DFA}">
      <dsp:nvSpPr>
        <dsp:cNvPr id="0" name=""/>
        <dsp:cNvSpPr/>
      </dsp:nvSpPr>
      <dsp:spPr>
        <a:xfrm rot="5400000">
          <a:off x="-421896" y="458120"/>
          <a:ext cx="2981999" cy="2087399"/>
        </a:xfrm>
        <a:prstGeom prst="chevron">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0" kern="1200" dirty="0">
              <a:latin typeface="Times New Roman" charset="0"/>
              <a:ea typeface="Times New Roman" charset="0"/>
              <a:cs typeface="Times New Roman" charset="0"/>
            </a:rPr>
            <a:t>Preliminary Data Inspection</a:t>
          </a:r>
        </a:p>
      </dsp:txBody>
      <dsp:txXfrm rot="-5400000">
        <a:off x="25405" y="1054520"/>
        <a:ext cx="2087399" cy="894600"/>
      </dsp:txXfrm>
    </dsp:sp>
    <dsp:sp modelId="{40A26AF8-B7E8-6945-BF6E-978B1D69FB5A}">
      <dsp:nvSpPr>
        <dsp:cNvPr id="0" name=""/>
        <dsp:cNvSpPr/>
      </dsp:nvSpPr>
      <dsp:spPr>
        <a:xfrm rot="5400000">
          <a:off x="6624983" y="-4526763"/>
          <a:ext cx="1938299" cy="11013467"/>
        </a:xfrm>
        <a:prstGeom prst="round2Same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Times New Roman" charset="0"/>
              <a:ea typeface="Times New Roman" charset="0"/>
              <a:cs typeface="Times New Roman" charset="0"/>
            </a:rPr>
            <a:t>Imported the Data</a:t>
          </a:r>
        </a:p>
        <a:p>
          <a:pPr marL="171450" lvl="1" indent="-171450" algn="l" defTabSz="844550">
            <a:lnSpc>
              <a:spcPct val="90000"/>
            </a:lnSpc>
            <a:spcBef>
              <a:spcPct val="0"/>
            </a:spcBef>
            <a:spcAft>
              <a:spcPct val="15000"/>
            </a:spcAft>
            <a:buChar char="•"/>
          </a:pPr>
          <a:r>
            <a:rPr lang="en-US" sz="1900" kern="1200" dirty="0">
              <a:latin typeface="Times New Roman" charset="0"/>
              <a:ea typeface="Times New Roman" charset="0"/>
              <a:cs typeface="Times New Roman" charset="0"/>
            </a:rPr>
            <a:t>Cleaned the data/subset relevant tissues for analysis</a:t>
          </a:r>
        </a:p>
        <a:p>
          <a:pPr marL="171450" lvl="1" indent="-171450" algn="l" defTabSz="844550">
            <a:lnSpc>
              <a:spcPct val="90000"/>
            </a:lnSpc>
            <a:spcBef>
              <a:spcPct val="0"/>
            </a:spcBef>
            <a:spcAft>
              <a:spcPct val="15000"/>
            </a:spcAft>
            <a:buChar char="•"/>
          </a:pPr>
          <a:r>
            <a:rPr lang="en-US" sz="1900" kern="1200" dirty="0">
              <a:latin typeface="Times New Roman" charset="0"/>
              <a:ea typeface="Times New Roman" charset="0"/>
              <a:cs typeface="Times New Roman" charset="0"/>
            </a:rPr>
            <a:t>Identified outliers via. Tissue and sample specific correlation analysis </a:t>
          </a:r>
        </a:p>
        <a:p>
          <a:pPr marL="171450" lvl="1" indent="-171450" algn="l" defTabSz="844550">
            <a:lnSpc>
              <a:spcPct val="90000"/>
            </a:lnSpc>
            <a:spcBef>
              <a:spcPct val="0"/>
            </a:spcBef>
            <a:spcAft>
              <a:spcPct val="15000"/>
            </a:spcAft>
            <a:buChar char="•"/>
          </a:pPr>
          <a:r>
            <a:rPr lang="en-US" sz="1900" kern="1200" dirty="0">
              <a:latin typeface="Times New Roman" charset="0"/>
              <a:ea typeface="Times New Roman" charset="0"/>
              <a:cs typeface="Times New Roman" charset="0"/>
            </a:rPr>
            <a:t>Normalized the data via quantile normalization </a:t>
          </a:r>
        </a:p>
        <a:p>
          <a:pPr marL="171450" lvl="1" indent="-171450" algn="l" defTabSz="844550">
            <a:lnSpc>
              <a:spcPct val="90000"/>
            </a:lnSpc>
            <a:spcBef>
              <a:spcPct val="0"/>
            </a:spcBef>
            <a:spcAft>
              <a:spcPct val="15000"/>
            </a:spcAft>
            <a:buChar char="•"/>
          </a:pPr>
          <a:r>
            <a:rPr lang="en-US" sz="1900" kern="1200" dirty="0">
              <a:latin typeface="Times New Roman" charset="0"/>
              <a:ea typeface="Times New Roman" charset="0"/>
              <a:cs typeface="Times New Roman" charset="0"/>
            </a:rPr>
            <a:t>Packages used for this analysis: </a:t>
          </a:r>
          <a:r>
            <a:rPr lang="en-US" sz="1900" kern="1200" dirty="0" err="1">
              <a:latin typeface="Times New Roman" charset="0"/>
              <a:ea typeface="Times New Roman" charset="0"/>
              <a:cs typeface="Times New Roman" charset="0"/>
            </a:rPr>
            <a:t>GEOquery</a:t>
          </a:r>
          <a:r>
            <a:rPr lang="en-US" sz="1900" kern="1200" dirty="0">
              <a:latin typeface="Times New Roman" charset="0"/>
              <a:ea typeface="Times New Roman" charset="0"/>
              <a:cs typeface="Times New Roman" charset="0"/>
            </a:rPr>
            <a:t>, </a:t>
          </a:r>
          <a:r>
            <a:rPr lang="en-US" sz="1900" kern="1200" dirty="0" err="1">
              <a:latin typeface="Times New Roman" charset="0"/>
              <a:ea typeface="Times New Roman" charset="0"/>
              <a:cs typeface="Times New Roman" charset="0"/>
            </a:rPr>
            <a:t>Biobase</a:t>
          </a:r>
          <a:r>
            <a:rPr lang="en-US" sz="1900" kern="1200" dirty="0">
              <a:latin typeface="Times New Roman" charset="0"/>
              <a:ea typeface="Times New Roman" charset="0"/>
              <a:cs typeface="Times New Roman" charset="0"/>
            </a:rPr>
            <a:t>, NMF, </a:t>
          </a:r>
          <a:r>
            <a:rPr lang="en-US" sz="1900" kern="1200" dirty="0" err="1">
              <a:latin typeface="Times New Roman" charset="0"/>
              <a:ea typeface="Times New Roman" charset="0"/>
              <a:cs typeface="Times New Roman" charset="0"/>
            </a:rPr>
            <a:t>preprocessCore</a:t>
          </a:r>
          <a:r>
            <a:rPr lang="en-US" sz="1900" kern="1200" dirty="0">
              <a:latin typeface="Times New Roman" charset="0"/>
              <a:ea typeface="Times New Roman" charset="0"/>
              <a:cs typeface="Times New Roman" charset="0"/>
            </a:rPr>
            <a:t>, and ggplot2</a:t>
          </a:r>
        </a:p>
      </dsp:txBody>
      <dsp:txXfrm rot="-5400000">
        <a:off x="2087399" y="105441"/>
        <a:ext cx="10918847" cy="1749059"/>
      </dsp:txXfrm>
    </dsp:sp>
    <dsp:sp modelId="{F4A40531-1401-2246-B826-1FCC03C959A8}">
      <dsp:nvSpPr>
        <dsp:cNvPr id="0" name=""/>
        <dsp:cNvSpPr/>
      </dsp:nvSpPr>
      <dsp:spPr>
        <a:xfrm rot="5400000">
          <a:off x="-421896" y="2516227"/>
          <a:ext cx="2981999" cy="2087399"/>
        </a:xfrm>
        <a:prstGeom prst="chevron">
          <a:avLst/>
        </a:prstGeom>
        <a:gradFill rotWithShape="0">
          <a:gsLst>
            <a:gs pos="0">
              <a:schemeClr val="accent5">
                <a:hueOff val="-2451115"/>
                <a:satOff val="-3409"/>
                <a:lumOff val="-1307"/>
                <a:alphaOff val="0"/>
                <a:shade val="51000"/>
                <a:satMod val="130000"/>
              </a:schemeClr>
            </a:gs>
            <a:gs pos="80000">
              <a:schemeClr val="accent5">
                <a:hueOff val="-2451115"/>
                <a:satOff val="-3409"/>
                <a:lumOff val="-1307"/>
                <a:alphaOff val="0"/>
                <a:shade val="93000"/>
                <a:satMod val="130000"/>
              </a:schemeClr>
            </a:gs>
            <a:gs pos="100000">
              <a:schemeClr val="accent5">
                <a:hueOff val="-2451115"/>
                <a:satOff val="-3409"/>
                <a:lumOff val="-1307"/>
                <a:alphaOff val="0"/>
                <a:shade val="94000"/>
                <a:satMod val="135000"/>
              </a:schemeClr>
            </a:gs>
          </a:gsLst>
          <a:lin ang="16200000" scaled="0"/>
        </a:gradFill>
        <a:ln w="9525" cap="flat" cmpd="sng" algn="ctr">
          <a:solidFill>
            <a:schemeClr val="accent5">
              <a:hueOff val="-2451115"/>
              <a:satOff val="-3409"/>
              <a:lumOff val="-1307"/>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0" kern="1200" baseline="0" dirty="0">
              <a:latin typeface="Times New Roman" charset="0"/>
              <a:ea typeface="Times New Roman" charset="0"/>
              <a:cs typeface="Times New Roman" charset="0"/>
            </a:rPr>
            <a:t>How does gene expression change in tissues post-SIV infection? </a:t>
          </a:r>
          <a:endParaRPr lang="en-US" sz="1900" b="0" kern="1200" dirty="0">
            <a:latin typeface="Times New Roman" charset="0"/>
            <a:ea typeface="Times New Roman" charset="0"/>
            <a:cs typeface="Times New Roman" charset="0"/>
          </a:endParaRPr>
        </a:p>
      </dsp:txBody>
      <dsp:txXfrm rot="-5400000">
        <a:off x="25405" y="3112627"/>
        <a:ext cx="2087399" cy="894600"/>
      </dsp:txXfrm>
    </dsp:sp>
    <dsp:sp modelId="{E45604B7-A444-9049-B250-C6060D98901B}">
      <dsp:nvSpPr>
        <dsp:cNvPr id="0" name=""/>
        <dsp:cNvSpPr/>
      </dsp:nvSpPr>
      <dsp:spPr>
        <a:xfrm rot="5400000">
          <a:off x="6624473" y="-2467919"/>
          <a:ext cx="1939318" cy="11013467"/>
        </a:xfrm>
        <a:prstGeom prst="round2SameRect">
          <a:avLst/>
        </a:prstGeom>
        <a:solidFill>
          <a:schemeClr val="lt1">
            <a:alpha val="90000"/>
            <a:hueOff val="0"/>
            <a:satOff val="0"/>
            <a:lumOff val="0"/>
            <a:alphaOff val="0"/>
          </a:schemeClr>
        </a:solidFill>
        <a:ln w="9525" cap="flat" cmpd="sng" algn="ctr">
          <a:solidFill>
            <a:schemeClr val="accent5">
              <a:hueOff val="-2451115"/>
              <a:satOff val="-3409"/>
              <a:lumOff val="-130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Times New Roman" charset="0"/>
              <a:ea typeface="Times New Roman" charset="0"/>
              <a:cs typeface="Times New Roman" charset="0"/>
            </a:rPr>
            <a:t>Fitted a variety of tissue-specific linear models with different parameters</a:t>
          </a:r>
        </a:p>
        <a:p>
          <a:pPr marL="171450" lvl="1" indent="-171450" algn="l" defTabSz="844550">
            <a:lnSpc>
              <a:spcPct val="90000"/>
            </a:lnSpc>
            <a:spcBef>
              <a:spcPct val="0"/>
            </a:spcBef>
            <a:spcAft>
              <a:spcPct val="15000"/>
            </a:spcAft>
            <a:buChar char="•"/>
          </a:pPr>
          <a:r>
            <a:rPr lang="en-US" sz="1900" kern="1200" dirty="0">
              <a:latin typeface="Times New Roman" charset="0"/>
              <a:ea typeface="Times New Roman" charset="0"/>
              <a:cs typeface="Times New Roman" charset="0"/>
            </a:rPr>
            <a:t>Identified the best models for the data by AIC comparison between models with different parameters (e.g. with and without a quadratic of time)</a:t>
          </a:r>
        </a:p>
        <a:p>
          <a:pPr marL="171450" lvl="1" indent="-171450" algn="l" defTabSz="844550">
            <a:lnSpc>
              <a:spcPct val="90000"/>
            </a:lnSpc>
            <a:spcBef>
              <a:spcPct val="0"/>
            </a:spcBef>
            <a:spcAft>
              <a:spcPct val="15000"/>
            </a:spcAft>
            <a:buChar char="•"/>
          </a:pPr>
          <a:r>
            <a:rPr lang="en-US" sz="1900" kern="1200" dirty="0">
              <a:latin typeface="Times New Roman" charset="0"/>
              <a:ea typeface="Times New Roman" charset="0"/>
              <a:cs typeface="Times New Roman" charset="0"/>
            </a:rPr>
            <a:t>Conducted gene enrichment analysis to identify the genes and biochemical pathways that are significantly altered with SIV infection via. </a:t>
          </a:r>
          <a:r>
            <a:rPr lang="en-US" sz="1900" kern="1200" dirty="0" err="1">
              <a:latin typeface="Times New Roman" charset="0"/>
              <a:ea typeface="Times New Roman" charset="0"/>
              <a:cs typeface="Times New Roman" charset="0"/>
            </a:rPr>
            <a:t>Entrez</a:t>
          </a:r>
          <a:r>
            <a:rPr lang="en-US" sz="1900" kern="1200" dirty="0">
              <a:latin typeface="Times New Roman" charset="0"/>
              <a:ea typeface="Times New Roman" charset="0"/>
              <a:cs typeface="Times New Roman" charset="0"/>
            </a:rPr>
            <a:t> annotation,  DAVID gene enrichment and KEGG pathway analysis</a:t>
          </a:r>
        </a:p>
        <a:p>
          <a:pPr marL="171450" lvl="1" indent="-171450" algn="l" defTabSz="844550">
            <a:lnSpc>
              <a:spcPct val="90000"/>
            </a:lnSpc>
            <a:spcBef>
              <a:spcPct val="0"/>
            </a:spcBef>
            <a:spcAft>
              <a:spcPct val="15000"/>
            </a:spcAft>
            <a:buChar char="•"/>
          </a:pPr>
          <a:r>
            <a:rPr lang="en-US" sz="1900" kern="1200" dirty="0">
              <a:latin typeface="Times New Roman" charset="0"/>
              <a:ea typeface="Times New Roman" charset="0"/>
              <a:cs typeface="Times New Roman" charset="0"/>
            </a:rPr>
            <a:t>Packages used for this analysis: </a:t>
          </a:r>
          <a:r>
            <a:rPr lang="en-US" sz="1900" kern="1200" dirty="0" err="1">
              <a:latin typeface="Times New Roman" charset="0"/>
              <a:ea typeface="Times New Roman" charset="0"/>
              <a:cs typeface="Times New Roman" charset="0"/>
            </a:rPr>
            <a:t>limma</a:t>
          </a:r>
          <a:r>
            <a:rPr lang="en-US" sz="1900" kern="1200" dirty="0">
              <a:latin typeface="Times New Roman" charset="0"/>
              <a:ea typeface="Times New Roman" charset="0"/>
              <a:cs typeface="Times New Roman" charset="0"/>
            </a:rPr>
            <a:t>, </a:t>
          </a:r>
          <a:r>
            <a:rPr lang="en-US" sz="1900" kern="1200" dirty="0" err="1">
              <a:latin typeface="Times New Roman" charset="0"/>
              <a:ea typeface="Times New Roman" charset="0"/>
              <a:cs typeface="Times New Roman" charset="0"/>
            </a:rPr>
            <a:t>dplyr</a:t>
          </a:r>
          <a:r>
            <a:rPr lang="en-US" sz="1900" kern="1200" dirty="0">
              <a:latin typeface="Times New Roman" charset="0"/>
              <a:ea typeface="Times New Roman" charset="0"/>
              <a:cs typeface="Times New Roman" charset="0"/>
            </a:rPr>
            <a:t>, lattice, </a:t>
          </a:r>
          <a:r>
            <a:rPr lang="en-US" sz="1900" kern="1200" dirty="0" err="1">
              <a:latin typeface="Times New Roman" charset="0"/>
              <a:ea typeface="Times New Roman" charset="0"/>
              <a:cs typeface="Times New Roman" charset="0"/>
            </a:rPr>
            <a:t>gridExtra</a:t>
          </a:r>
          <a:r>
            <a:rPr lang="en-US" sz="1900" kern="1200" dirty="0">
              <a:latin typeface="Times New Roman" charset="0"/>
              <a:ea typeface="Times New Roman" charset="0"/>
              <a:cs typeface="Times New Roman" charset="0"/>
            </a:rPr>
            <a:t>, ggplot2, and illuminaHumanv4.db</a:t>
          </a:r>
        </a:p>
      </dsp:txBody>
      <dsp:txXfrm rot="-5400000">
        <a:off x="2087399" y="2163825"/>
        <a:ext cx="10918797" cy="1749978"/>
      </dsp:txXfrm>
    </dsp:sp>
    <dsp:sp modelId="{2BECEF56-F8C9-A44E-A68B-4E24AD121EA1}">
      <dsp:nvSpPr>
        <dsp:cNvPr id="0" name=""/>
        <dsp:cNvSpPr/>
      </dsp:nvSpPr>
      <dsp:spPr>
        <a:xfrm rot="5400000">
          <a:off x="-422355" y="4575080"/>
          <a:ext cx="2981999" cy="2087399"/>
        </a:xfrm>
        <a:prstGeom prst="chevron">
          <a:avLst/>
        </a:prstGeom>
        <a:gradFill rotWithShape="0">
          <a:gsLst>
            <a:gs pos="0">
              <a:schemeClr val="accent5">
                <a:hueOff val="-4902230"/>
                <a:satOff val="-6819"/>
                <a:lumOff val="-2615"/>
                <a:alphaOff val="0"/>
                <a:shade val="51000"/>
                <a:satMod val="130000"/>
              </a:schemeClr>
            </a:gs>
            <a:gs pos="80000">
              <a:schemeClr val="accent5">
                <a:hueOff val="-4902230"/>
                <a:satOff val="-6819"/>
                <a:lumOff val="-2615"/>
                <a:alphaOff val="0"/>
                <a:shade val="93000"/>
                <a:satMod val="130000"/>
              </a:schemeClr>
            </a:gs>
            <a:gs pos="100000">
              <a:schemeClr val="accent5">
                <a:hueOff val="-4902230"/>
                <a:satOff val="-6819"/>
                <a:lumOff val="-2615"/>
                <a:alphaOff val="0"/>
                <a:shade val="94000"/>
                <a:satMod val="135000"/>
              </a:schemeClr>
            </a:gs>
          </a:gsLst>
          <a:lin ang="16200000" scaled="0"/>
        </a:gradFill>
        <a:ln w="9525" cap="flat" cmpd="sng" algn="ctr">
          <a:solidFill>
            <a:schemeClr val="accent5">
              <a:hueOff val="-4902230"/>
              <a:satOff val="-6819"/>
              <a:lumOff val="-2615"/>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0" kern="1200" dirty="0">
              <a:latin typeface="Times New Roman" charset="0"/>
              <a:ea typeface="Times New Roman" charset="0"/>
              <a:cs typeface="Times New Roman" charset="0"/>
            </a:rPr>
            <a:t>Are there correlations between changes in blood transcriptomic profiles to tissues? </a:t>
          </a:r>
        </a:p>
      </dsp:txBody>
      <dsp:txXfrm rot="-5400000">
        <a:off x="24946" y="5171480"/>
        <a:ext cx="2087399" cy="894600"/>
      </dsp:txXfrm>
    </dsp:sp>
    <dsp:sp modelId="{DE90882A-10B6-8B44-A365-3556FA41C103}">
      <dsp:nvSpPr>
        <dsp:cNvPr id="0" name=""/>
        <dsp:cNvSpPr/>
      </dsp:nvSpPr>
      <dsp:spPr>
        <a:xfrm rot="5400000">
          <a:off x="6624983" y="-336892"/>
          <a:ext cx="1938299" cy="11013467"/>
        </a:xfrm>
        <a:prstGeom prst="round2SameRect">
          <a:avLst/>
        </a:prstGeom>
        <a:solidFill>
          <a:schemeClr val="lt1">
            <a:alpha val="90000"/>
            <a:hueOff val="0"/>
            <a:satOff val="0"/>
            <a:lumOff val="0"/>
            <a:alphaOff val="0"/>
          </a:schemeClr>
        </a:solidFill>
        <a:ln w="9525" cap="flat" cmpd="sng" algn="ctr">
          <a:solidFill>
            <a:schemeClr val="accent5">
              <a:hueOff val="-4902230"/>
              <a:satOff val="-6819"/>
              <a:lumOff val="-261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Times New Roman" charset="0"/>
              <a:ea typeface="Times New Roman" charset="0"/>
              <a:cs typeface="Times New Roman" charset="0"/>
            </a:rPr>
            <a:t>Used the tissue-specific linear models fit for question 1 and compared the number of overlapping differentially expressed genes between tissues </a:t>
          </a:r>
        </a:p>
        <a:p>
          <a:pPr marL="171450" lvl="1" indent="-171450" algn="l" defTabSz="844550">
            <a:lnSpc>
              <a:spcPct val="90000"/>
            </a:lnSpc>
            <a:spcBef>
              <a:spcPct val="0"/>
            </a:spcBef>
            <a:spcAft>
              <a:spcPct val="15000"/>
            </a:spcAft>
            <a:buChar char="•"/>
          </a:pPr>
          <a:r>
            <a:rPr lang="en-US" sz="1900" kern="1200" dirty="0">
              <a:latin typeface="Times New Roman" charset="0"/>
              <a:ea typeface="Times New Roman" charset="0"/>
              <a:cs typeface="Times New Roman" charset="0"/>
            </a:rPr>
            <a:t>Compared the </a:t>
          </a:r>
          <a:r>
            <a:rPr lang="en-US" sz="1900" kern="1200" dirty="0" err="1">
              <a:latin typeface="Times New Roman" charset="0"/>
              <a:ea typeface="Times New Roman" charset="0"/>
              <a:cs typeface="Times New Roman" charset="0"/>
            </a:rPr>
            <a:t>logFC</a:t>
          </a:r>
          <a:r>
            <a:rPr lang="en-US" sz="1900" kern="1200" dirty="0">
              <a:latin typeface="Times New Roman" charset="0"/>
              <a:ea typeface="Times New Roman" charset="0"/>
              <a:cs typeface="Times New Roman" charset="0"/>
            </a:rPr>
            <a:t> of overlapping differentially expressed genes between tissues</a:t>
          </a:r>
        </a:p>
        <a:p>
          <a:pPr marL="171450" lvl="1" indent="-171450" algn="l" defTabSz="844550">
            <a:lnSpc>
              <a:spcPct val="90000"/>
            </a:lnSpc>
            <a:spcBef>
              <a:spcPct val="0"/>
            </a:spcBef>
            <a:spcAft>
              <a:spcPct val="15000"/>
            </a:spcAft>
            <a:buChar char="•"/>
          </a:pPr>
          <a:r>
            <a:rPr lang="en-US" sz="1900" kern="1200" dirty="0">
              <a:latin typeface="Times New Roman" charset="0"/>
              <a:ea typeface="Times New Roman" charset="0"/>
              <a:cs typeface="Times New Roman" charset="0"/>
            </a:rPr>
            <a:t>Packages used for this analysis: ggplot2, </a:t>
          </a:r>
          <a:r>
            <a:rPr lang="en-US" sz="1900" kern="1200" dirty="0" err="1">
              <a:latin typeface="Times New Roman" charset="0"/>
              <a:ea typeface="Times New Roman" charset="0"/>
              <a:cs typeface="Times New Roman" charset="0"/>
            </a:rPr>
            <a:t>limma</a:t>
          </a:r>
          <a:r>
            <a:rPr lang="en-US" sz="1900" kern="1200" dirty="0">
              <a:latin typeface="Times New Roman" charset="0"/>
              <a:ea typeface="Times New Roman" charset="0"/>
              <a:cs typeface="Times New Roman" charset="0"/>
            </a:rPr>
            <a:t>, </a:t>
          </a:r>
          <a:r>
            <a:rPr lang="en-US" sz="1900" kern="1200" dirty="0" err="1">
              <a:latin typeface="Times New Roman" charset="0"/>
              <a:ea typeface="Times New Roman" charset="0"/>
              <a:cs typeface="Times New Roman" charset="0"/>
            </a:rPr>
            <a:t>VennDiagram</a:t>
          </a:r>
          <a:r>
            <a:rPr lang="en-US" sz="1900" kern="1200" dirty="0">
              <a:latin typeface="Times New Roman" charset="0"/>
              <a:ea typeface="Times New Roman" charset="0"/>
              <a:cs typeface="Times New Roman" charset="0"/>
            </a:rPr>
            <a:t> , </a:t>
          </a:r>
          <a:r>
            <a:rPr lang="en-US" sz="1900" kern="1200" dirty="0" err="1">
              <a:latin typeface="Times New Roman" charset="0"/>
              <a:ea typeface="Times New Roman" charset="0"/>
              <a:cs typeface="Times New Roman" charset="0"/>
            </a:rPr>
            <a:t>gridExtra</a:t>
          </a:r>
          <a:r>
            <a:rPr lang="en-US" sz="1900" kern="1200" dirty="0">
              <a:latin typeface="Times New Roman" charset="0"/>
              <a:ea typeface="Times New Roman" charset="0"/>
              <a:cs typeface="Times New Roman" charset="0"/>
            </a:rPr>
            <a:t>, and </a:t>
          </a:r>
          <a:r>
            <a:rPr lang="en-US" sz="1900" kern="1200" dirty="0" err="1">
              <a:latin typeface="Times New Roman" charset="0"/>
              <a:ea typeface="Times New Roman" charset="0"/>
              <a:cs typeface="Times New Roman" charset="0"/>
            </a:rPr>
            <a:t>dplyr</a:t>
          </a:r>
          <a:endParaRPr lang="en-US" sz="1900" kern="1200" dirty="0">
            <a:latin typeface="Times New Roman" charset="0"/>
            <a:ea typeface="Times New Roman" charset="0"/>
            <a:cs typeface="Times New Roman" charset="0"/>
          </a:endParaRPr>
        </a:p>
        <a:p>
          <a:pPr marL="171450" lvl="1" indent="-171450" algn="l" defTabSz="711200">
            <a:lnSpc>
              <a:spcPct val="90000"/>
            </a:lnSpc>
            <a:spcBef>
              <a:spcPct val="0"/>
            </a:spcBef>
            <a:spcAft>
              <a:spcPct val="15000"/>
            </a:spcAft>
            <a:buChar char="•"/>
          </a:pPr>
          <a:endParaRPr lang="en-US" sz="1600" kern="1200" dirty="0">
            <a:latin typeface="Times New Roman" charset="0"/>
            <a:ea typeface="Times New Roman" charset="0"/>
            <a:cs typeface="Times New Roman" charset="0"/>
          </a:endParaRPr>
        </a:p>
      </dsp:txBody>
      <dsp:txXfrm rot="-5400000">
        <a:off x="2087399" y="4295312"/>
        <a:ext cx="10918847" cy="1749059"/>
      </dsp:txXfrm>
    </dsp:sp>
    <dsp:sp modelId="{F12DF82D-377F-6C44-9CA6-C56B9DA9D822}">
      <dsp:nvSpPr>
        <dsp:cNvPr id="0" name=""/>
        <dsp:cNvSpPr/>
      </dsp:nvSpPr>
      <dsp:spPr>
        <a:xfrm rot="5400000">
          <a:off x="-421896" y="6652333"/>
          <a:ext cx="2981999" cy="2087399"/>
        </a:xfrm>
        <a:prstGeom prst="chevron">
          <a:avLst/>
        </a:prstGeom>
        <a:gradFill rotWithShape="0">
          <a:gsLst>
            <a:gs pos="0">
              <a:schemeClr val="accent5">
                <a:hueOff val="-7353344"/>
                <a:satOff val="-10228"/>
                <a:lumOff val="-3922"/>
                <a:alphaOff val="0"/>
                <a:shade val="51000"/>
                <a:satMod val="130000"/>
              </a:schemeClr>
            </a:gs>
            <a:gs pos="80000">
              <a:schemeClr val="accent5">
                <a:hueOff val="-7353344"/>
                <a:satOff val="-10228"/>
                <a:lumOff val="-3922"/>
                <a:alphaOff val="0"/>
                <a:shade val="93000"/>
                <a:satMod val="130000"/>
              </a:schemeClr>
            </a:gs>
            <a:gs pos="100000">
              <a:schemeClr val="accent5">
                <a:hueOff val="-7353344"/>
                <a:satOff val="-10228"/>
                <a:lumOff val="-3922"/>
                <a:alphaOff val="0"/>
                <a:shade val="94000"/>
                <a:satMod val="135000"/>
              </a:schemeClr>
            </a:gs>
          </a:gsLst>
          <a:lin ang="16200000" scaled="0"/>
        </a:gradFill>
        <a:ln w="9525" cap="flat" cmpd="sng" algn="ctr">
          <a:solidFill>
            <a:schemeClr val="accent5">
              <a:hueOff val="-7353344"/>
              <a:satOff val="-10228"/>
              <a:lumOff val="-3922"/>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0" kern="1200" dirty="0">
              <a:latin typeface="Times New Roman" charset="0"/>
              <a:ea typeface="Times New Roman" charset="0"/>
              <a:cs typeface="Times New Roman" charset="0"/>
            </a:rPr>
            <a:t>How does gene expression within the lymph node tissues differ? </a:t>
          </a:r>
        </a:p>
      </dsp:txBody>
      <dsp:txXfrm rot="-5400000">
        <a:off x="25405" y="7248733"/>
        <a:ext cx="2087399" cy="894600"/>
      </dsp:txXfrm>
    </dsp:sp>
    <dsp:sp modelId="{F5B9B444-3976-CF46-AC4F-2EE92493E559}">
      <dsp:nvSpPr>
        <dsp:cNvPr id="0" name=""/>
        <dsp:cNvSpPr/>
      </dsp:nvSpPr>
      <dsp:spPr>
        <a:xfrm rot="5400000">
          <a:off x="6624983" y="1743970"/>
          <a:ext cx="1938299" cy="11013467"/>
        </a:xfrm>
        <a:prstGeom prst="round2SameRect">
          <a:avLst/>
        </a:prstGeom>
        <a:solidFill>
          <a:schemeClr val="lt1">
            <a:alpha val="90000"/>
            <a:hueOff val="0"/>
            <a:satOff val="0"/>
            <a:lumOff val="0"/>
            <a:alphaOff val="0"/>
          </a:schemeClr>
        </a:solidFill>
        <a:ln w="9525" cap="flat" cmpd="sng" algn="ctr">
          <a:solidFill>
            <a:schemeClr val="accent5">
              <a:hueOff val="-7353344"/>
              <a:satOff val="-10228"/>
              <a:lumOff val="-392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Times New Roman" charset="0"/>
              <a:ea typeface="Times New Roman" charset="0"/>
              <a:cs typeface="Times New Roman" charset="0"/>
            </a:rPr>
            <a:t>Fitted contrast matrices and linear models between lymph tissues </a:t>
          </a:r>
        </a:p>
        <a:p>
          <a:pPr marL="171450" lvl="1" indent="-171450" algn="l" defTabSz="844550">
            <a:lnSpc>
              <a:spcPct val="90000"/>
            </a:lnSpc>
            <a:spcBef>
              <a:spcPct val="0"/>
            </a:spcBef>
            <a:spcAft>
              <a:spcPct val="15000"/>
            </a:spcAft>
            <a:buChar char="•"/>
          </a:pPr>
          <a:r>
            <a:rPr lang="en-US" sz="1900" kern="1200" dirty="0">
              <a:latin typeface="Times New Roman" charset="0"/>
              <a:ea typeface="Times New Roman" charset="0"/>
              <a:cs typeface="Times New Roman" charset="0"/>
            </a:rPr>
            <a:t>Conducted hierarchical clustering and PCA analysis</a:t>
          </a:r>
        </a:p>
        <a:p>
          <a:pPr marL="171450" lvl="1" indent="-171450" algn="l" defTabSz="844550">
            <a:lnSpc>
              <a:spcPct val="90000"/>
            </a:lnSpc>
            <a:spcBef>
              <a:spcPct val="0"/>
            </a:spcBef>
            <a:spcAft>
              <a:spcPct val="15000"/>
            </a:spcAft>
            <a:buChar char="•"/>
          </a:pPr>
          <a:r>
            <a:rPr lang="en-US" sz="1900" kern="1200" dirty="0">
              <a:latin typeface="Times New Roman" charset="0"/>
              <a:ea typeface="Times New Roman" charset="0"/>
              <a:cs typeface="Times New Roman" charset="0"/>
            </a:rPr>
            <a:t>Packages used for this analysis: </a:t>
          </a:r>
          <a:r>
            <a:rPr lang="en-US" sz="1900" kern="1200" dirty="0" err="1">
              <a:latin typeface="Times New Roman" charset="0"/>
              <a:ea typeface="Times New Roman" charset="0"/>
              <a:cs typeface="Times New Roman" charset="0"/>
            </a:rPr>
            <a:t>limma</a:t>
          </a:r>
          <a:r>
            <a:rPr lang="en-US" sz="1900" kern="1200" dirty="0">
              <a:latin typeface="Times New Roman" charset="0"/>
              <a:ea typeface="Times New Roman" charset="0"/>
              <a:cs typeface="Times New Roman" charset="0"/>
            </a:rPr>
            <a:t>, </a:t>
          </a:r>
          <a:r>
            <a:rPr lang="en-US" sz="1900" kern="1200" dirty="0" err="1">
              <a:latin typeface="Times New Roman" charset="0"/>
              <a:ea typeface="Times New Roman" charset="0"/>
              <a:cs typeface="Times New Roman" charset="0"/>
            </a:rPr>
            <a:t>dplyr</a:t>
          </a:r>
          <a:r>
            <a:rPr lang="en-US" sz="1900" kern="1200" dirty="0">
              <a:latin typeface="Times New Roman" charset="0"/>
              <a:ea typeface="Times New Roman" charset="0"/>
              <a:cs typeface="Times New Roman" charset="0"/>
            </a:rPr>
            <a:t>,  ggplot2, </a:t>
          </a:r>
          <a:r>
            <a:rPr lang="en-US" sz="1900" kern="1200" dirty="0" err="1">
              <a:latin typeface="Times New Roman" charset="0"/>
              <a:ea typeface="Times New Roman" charset="0"/>
              <a:cs typeface="Times New Roman" charset="0"/>
            </a:rPr>
            <a:t>stringr</a:t>
          </a:r>
          <a:r>
            <a:rPr lang="en-US" sz="1900" kern="1200" dirty="0">
              <a:latin typeface="Times New Roman" charset="0"/>
              <a:ea typeface="Times New Roman" charset="0"/>
              <a:cs typeface="Times New Roman" charset="0"/>
            </a:rPr>
            <a:t>, </a:t>
          </a:r>
          <a:r>
            <a:rPr lang="en-US" sz="1900" kern="1200" dirty="0" err="1">
              <a:latin typeface="Times New Roman" charset="0"/>
              <a:ea typeface="Times New Roman" charset="0"/>
              <a:cs typeface="Times New Roman" charset="0"/>
            </a:rPr>
            <a:t>stringi</a:t>
          </a:r>
          <a:r>
            <a:rPr lang="en-US" sz="1900" kern="1200" dirty="0">
              <a:latin typeface="Times New Roman" charset="0"/>
              <a:ea typeface="Times New Roman" charset="0"/>
              <a:cs typeface="Times New Roman" charset="0"/>
            </a:rPr>
            <a:t>, NMF, and PCA3d</a:t>
          </a:r>
        </a:p>
      </dsp:txBody>
      <dsp:txXfrm rot="-5400000">
        <a:off x="2087399" y="6376174"/>
        <a:ext cx="10918847" cy="174905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image" Target="../media/image1.png"/><Relationship Id="rId2"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image" Target="../media/image3.png"/><Relationship Id="rId2"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image" Target="../media/image3.png"/><Relationship Id="rId2"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4/7/17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4/7/17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31" name="TextBox 30"/>
          <p:cNvSpPr txBox="1"/>
          <p:nvPr userDrawn="1"/>
        </p:nvSpPr>
        <p:spPr>
          <a:xfrm>
            <a:off x="14272591" y="9899374"/>
            <a:ext cx="4134679" cy="477054"/>
          </a:xfrm>
          <a:prstGeom prst="rect">
            <a:avLst/>
          </a:prstGeom>
          <a:noFill/>
        </p:spPr>
        <p:txBody>
          <a:bodyPr wrap="square" rtlCol="0">
            <a:spAutoFit/>
          </a:bodyPr>
          <a:lstStyle/>
          <a:p>
            <a:endParaRPr lang="en-US" sz="2500" dirty="0">
              <a:solidFill>
                <a:schemeClr val="accent5">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png"/><Relationship Id="rId12" Type="http://schemas.openxmlformats.org/officeDocument/2006/relationships/oleObject" Target="../embeddings/oleObject3.bin"/><Relationship Id="rId13" Type="http://schemas.openxmlformats.org/officeDocument/2006/relationships/image" Target="../media/image3.png"/><Relationship Id="rId14" Type="http://schemas.openxmlformats.org/officeDocument/2006/relationships/image" Target="../media/image9.png"/><Relationship Id="rId15" Type="http://schemas.openxmlformats.org/officeDocument/2006/relationships/oleObject" Target="../embeddings/oleObject4.bin"/><Relationship Id="rId16" Type="http://schemas.openxmlformats.org/officeDocument/2006/relationships/image" Target="../media/image4.png"/><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vmlDrawing" Target="../drawings/vmlDrawing1.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1.bin"/><Relationship Id="rId9" Type="http://schemas.openxmlformats.org/officeDocument/2006/relationships/image" Target="../media/image1.png"/><Relationship Id="rId10" Type="http://schemas.openxmlformats.org/officeDocument/2006/relationships/oleObject" Target="../embeddings/oleObject2.bin"/></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10.jpeg"/><Relationship Id="rId12" Type="http://schemas.openxmlformats.org/officeDocument/2006/relationships/image" Target="../media/image5.png"/><Relationship Id="rId13" Type="http://schemas.openxmlformats.org/officeDocument/2006/relationships/image" Target="../media/image6.png"/><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oleObject" Target="../embeddings/oleObject7.bin"/><Relationship Id="rId17" Type="http://schemas.openxmlformats.org/officeDocument/2006/relationships/image" Target="../media/image1.png"/><Relationship Id="rId18" Type="http://schemas.openxmlformats.org/officeDocument/2006/relationships/oleObject" Target="../embeddings/oleObject8.bin"/><Relationship Id="rId19"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theme" Target="../theme/theme2.xml"/><Relationship Id="rId4" Type="http://schemas.openxmlformats.org/officeDocument/2006/relationships/vmlDrawing" Target="../drawings/vmlDrawing2.vml"/><Relationship Id="rId5" Type="http://schemas.openxmlformats.org/officeDocument/2006/relationships/oleObject" Target="../embeddings/oleObject5.bin"/><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oleObject" Target="../embeddings/oleObject6.bin"/><Relationship Id="rId9" Type="http://schemas.openxmlformats.org/officeDocument/2006/relationships/image" Target="../media/image4.png"/><Relationship Id="rId10" Type="http://schemas.openxmlformats.org/officeDocument/2006/relationships/hyperlink" Target="http://www.facebook.com/pages/PosterPresentationscom/217914411419?v=app_4949752878&amp;ref=ts" TargetMode="External"/></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oleObject" Target="../embeddings/oleObject11.bin"/><Relationship Id="rId16" Type="http://schemas.openxmlformats.org/officeDocument/2006/relationships/image" Target="../media/image1.png"/><Relationship Id="rId17" Type="http://schemas.openxmlformats.org/officeDocument/2006/relationships/oleObject" Target="../embeddings/oleObject12.bin"/><Relationship Id="rId18" Type="http://schemas.openxmlformats.org/officeDocument/2006/relationships/image" Target="../media/image2.png"/><Relationship Id="rId1" Type="http://schemas.openxmlformats.org/officeDocument/2006/relationships/slideLayout" Target="../slideLayouts/slideLayout4.xml"/><Relationship Id="rId2" Type="http://schemas.openxmlformats.org/officeDocument/2006/relationships/theme" Target="../theme/theme3.xml"/><Relationship Id="rId3" Type="http://schemas.openxmlformats.org/officeDocument/2006/relationships/vmlDrawing" Target="../drawings/vmlDrawing3.vml"/><Relationship Id="rId4" Type="http://schemas.openxmlformats.org/officeDocument/2006/relationships/oleObject" Target="../embeddings/oleObject9.bin"/><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oleObject" Target="../embeddings/oleObject10.bin"/><Relationship Id="rId8" Type="http://schemas.openxmlformats.org/officeDocument/2006/relationships/image" Target="../media/image4.png"/><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10.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8" name="Rectangle 67"/>
          <p:cNvSpPr/>
          <p:nvPr userDrawn="1"/>
        </p:nvSpPr>
        <p:spPr>
          <a:xfrm rot="10800000">
            <a:off x="0"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userDrawn="1"/>
        </p:nvSpPr>
        <p:spPr>
          <a:xfrm>
            <a:off x="922338" y="5475145"/>
            <a:ext cx="10058400"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587692" y="5475142"/>
            <a:ext cx="10058400"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253046" y="5475143"/>
            <a:ext cx="10058400"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2918399" y="5475144"/>
            <a:ext cx="10058400"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6"/>
          <p:cNvSpPr>
            <a:spLocks noChangeArrowheads="1"/>
          </p:cNvSpPr>
          <p:nvPr/>
        </p:nvSpPr>
        <p:spPr bwMode="auto">
          <a:xfrm>
            <a:off x="0" y="0"/>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567305" y="32390910"/>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r>
                <a:rPr lang="en-US" sz="2800" dirty="0">
                  <a:solidFill>
                    <a:schemeClr val="bg1"/>
                  </a:solidFill>
                  <a:latin typeface="Trebuchet MS" pitchFamily="34" charset="0"/>
                </a:rPr>
                <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r>
                <a:rPr lang="en-US" sz="2800" b="1" baseline="0" dirty="0">
                  <a:solidFill>
                    <a:schemeClr val="bg1"/>
                  </a:solidFill>
                  <a:latin typeface="Trebuchet MS" pitchFamily="34" charset="0"/>
                </a:rPr>
                <a:t/>
              </a:r>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cstate="print"/>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cstate="print"/>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cstate="print"/>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cstate="print"/>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cstate="print"/>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316" name="Image" r:id="rId8" imgW="1828571" imgH="1117460" progId="">
                      <p:embed/>
                    </p:oleObj>
                  </mc:Choice>
                  <mc:Fallback>
                    <p:oleObj name="Image" r:id="rId8" imgW="1828571" imgH="1117460" progId="">
                      <p:embed/>
                      <p:pic>
                        <p:nvPicPr>
                          <p:cNvPr id="0" name="Picture 2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3347" y="12734142"/>
                            <a:ext cx="1828800"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317" name="Image" r:id="rId10" imgW="1828571" imgH="1117460" progId="">
                      <p:embed/>
                    </p:oleObj>
                  </mc:Choice>
                  <mc:Fallback>
                    <p:oleObj name="Image" r:id="rId10" imgW="1828571" imgH="1117460" progId="">
                      <p:embed/>
                      <p:pic>
                        <p:nvPicPr>
                          <p:cNvPr id="0" name="Picture 2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56641" y="12737835"/>
                            <a:ext cx="1828800"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318" name="Image" r:id="rId12" imgW="4571429" imgH="1688889" progId="">
                    <p:embed/>
                  </p:oleObj>
                </mc:Choice>
                <mc:Fallback>
                  <p:oleObj name="Image" r:id="rId12" imgW="4571429" imgH="1688889" progId="">
                    <p:embed/>
                    <p:pic>
                      <p:nvPicPr>
                        <p:cNvPr id="0" name="Picture 24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915679" y="3349444"/>
                          <a:ext cx="5586150" cy="20637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7" name="Picture 56"/>
            <p:cNvPicPr>
              <a:picLocks noChangeAspect="1"/>
            </p:cNvPicPr>
            <p:nvPr userDrawn="1"/>
          </p:nvPicPr>
          <p:blipFill>
            <a:blip r:embed="rId14" cstate="print"/>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319" name="Image" r:id="rId15" imgW="1574603" imgH="1053968" progId="">
                    <p:embed/>
                  </p:oleObj>
                </mc:Choice>
                <mc:Fallback>
                  <p:oleObj name="Image" r:id="rId15" imgW="1574603" imgH="1053968" progId="">
                    <p:embed/>
                    <p:pic>
                      <p:nvPicPr>
                        <p:cNvPr id="0" name="Picture 24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629619" y="12347263"/>
                          <a:ext cx="1482266" cy="992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6" name="Rectangle 5"/>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userDrawn="1"/>
        </p:nvSpPr>
        <p:spPr>
          <a:xfrm>
            <a:off x="6096" y="4742487"/>
            <a:ext cx="43891200"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userDrawn="1"/>
        </p:nvSpPr>
        <p:spPr>
          <a:xfrm>
            <a:off x="44487207" y="31252910"/>
            <a:ext cx="7629577" cy="1399638"/>
          </a:xfrm>
          <a:prstGeom prst="rect">
            <a:avLst/>
          </a:prstGeom>
          <a:noFill/>
        </p:spPr>
        <p:txBody>
          <a:bodyPr wrap="square" lIns="65304" tIns="32651" rIns="65304" bIns="32651" rtlCol="0">
            <a:spAutoFit/>
          </a:bodyPr>
          <a:lstStyle/>
          <a:p>
            <a:pPr marL="400050" indent="-400050">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a:t>
            </a:r>
          </a:p>
          <a:p>
            <a:pPr marL="400050" indent="-400050">
              <a:lnSpc>
                <a:spcPts val="2600"/>
              </a:lnSpc>
            </a:pPr>
            <a:r>
              <a:rPr lang="en-US" sz="2400" baseline="0" dirty="0">
                <a:solidFill>
                  <a:schemeClr val="bg1"/>
                </a:solidFill>
              </a:rPr>
              <a:t>	Berkeley CA </a:t>
            </a:r>
            <a:r>
              <a:rPr lang="en-US" sz="2000" baseline="0" dirty="0">
                <a:solidFill>
                  <a:schemeClr val="bg1"/>
                </a:solidFill>
              </a:rPr>
              <a:t>94710</a:t>
            </a:r>
            <a:endParaRPr lang="en-US" sz="2400" baseline="0" dirty="0">
              <a:solidFill>
                <a:schemeClr val="bg1"/>
              </a:solidFill>
            </a:endParaRPr>
          </a:p>
          <a:p>
            <a:pPr marL="400050" indent="-400050">
              <a:lnSpc>
                <a:spcPts val="2600"/>
              </a:lnSpc>
            </a:pPr>
            <a:r>
              <a:rPr lang="en-US" sz="2400" b="1" baseline="0" dirty="0">
                <a:solidFill>
                  <a:srgbClr val="FFFF00"/>
                </a:solidFill>
              </a:rPr>
              <a:t>	posterpresenter@gmail.com</a:t>
            </a:r>
            <a:endParaRPr lang="en-US" sz="2800" b="1" dirty="0">
              <a:solidFill>
                <a:srgbClr val="FFFF00"/>
              </a:solidFill>
            </a:endParaRPr>
          </a:p>
        </p:txBody>
      </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6419"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1484177" y="32306273"/>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340" name="Image" r:id="rId5" imgW="4571429" imgH="1688889" progId="">
                    <p:embed/>
                  </p:oleObj>
                </mc:Choice>
                <mc:Fallback>
                  <p:oleObj name="Image" r:id="rId5" imgW="4571429" imgH="1688889" progId="">
                    <p:embed/>
                    <p:pic>
                      <p:nvPicPr>
                        <p:cNvPr id="0" name="Picture 2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15679" y="3349444"/>
                          <a:ext cx="5586150" cy="20637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7" name="Picture 46"/>
            <p:cNvPicPr>
              <a:picLocks noChangeAspect="1"/>
            </p:cNvPicPr>
            <p:nvPr userDrawn="1"/>
          </p:nvPicPr>
          <p:blipFill>
            <a:blip r:embed="rId7" cstate="print"/>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341" name="Image" r:id="rId8" imgW="1574603" imgH="1053968" progId="">
                    <p:embed/>
                  </p:oleObj>
                </mc:Choice>
                <mc:Fallback>
                  <p:oleObj name="Image" r:id="rId8" imgW="1574603" imgH="1053968" progId="">
                    <p:embed/>
                    <p:pic>
                      <p:nvPicPr>
                        <p:cNvPr id="0" name="Picture 24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29619" y="12347263"/>
                          <a:ext cx="1482266" cy="992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10"/>
              </p:cNvPr>
              <p:cNvPicPr>
                <a:picLocks noChangeAspect="1" noChangeArrowheads="1"/>
              </p:cNvPicPr>
              <p:nvPr userDrawn="1"/>
            </p:nvPicPr>
            <p:blipFill>
              <a:blip r:embed="rId11"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r>
                <a:rPr lang="en-US" sz="2800" dirty="0">
                  <a:solidFill>
                    <a:schemeClr val="bg1"/>
                  </a:solidFill>
                  <a:latin typeface="Trebuchet MS" pitchFamily="34" charset="0"/>
                </a:rPr>
                <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r>
                <a:rPr lang="en-US" sz="2800" b="1" baseline="0" dirty="0">
                  <a:solidFill>
                    <a:schemeClr val="bg1"/>
                  </a:solidFill>
                  <a:latin typeface="Trebuchet MS" pitchFamily="34" charset="0"/>
                </a:rPr>
                <a:t/>
              </a:r>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2" cstate="print"/>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3" cstate="print"/>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4" cstate="print"/>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4" cstate="print"/>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5" cstate="print"/>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342" name="Image" r:id="rId16" imgW="1828571" imgH="1117460" progId="">
                      <p:embed/>
                    </p:oleObj>
                  </mc:Choice>
                  <mc:Fallback>
                    <p:oleObj name="Image" r:id="rId16" imgW="1828571" imgH="1117460" progId="">
                      <p:embed/>
                      <p:pic>
                        <p:nvPicPr>
                          <p:cNvPr id="0" name="Picture 24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33347" y="12734142"/>
                            <a:ext cx="1828800"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343" name="Image" r:id="rId18" imgW="1828571" imgH="1117460" progId="">
                      <p:embed/>
                    </p:oleObj>
                  </mc:Choice>
                  <mc:Fallback>
                    <p:oleObj name="Image" r:id="rId18" imgW="1828571" imgH="1117460" progId="">
                      <p:embed/>
                      <p:pic>
                        <p:nvPicPr>
                          <p:cNvPr id="0" name="Picture 24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56641" y="12737835"/>
                            <a:ext cx="1828800"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sp>
        <p:nvSpPr>
          <p:cNvPr id="39" name="Rectangle 38"/>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userDrawn="1"/>
        </p:nvSpPr>
        <p:spPr>
          <a:xfrm>
            <a:off x="29382628" y="5392017"/>
            <a:ext cx="13577436" cy="26757874"/>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56882" y="5370818"/>
            <a:ext cx="13577436" cy="267790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931136" y="5413216"/>
            <a:ext cx="13577436"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userDrawn="1"/>
        </p:nvSpPr>
        <p:spPr>
          <a:xfrm>
            <a:off x="6096" y="4742487"/>
            <a:ext cx="43891200"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userDrawn="1"/>
        </p:nvSpPr>
        <p:spPr>
          <a:xfrm>
            <a:off x="44483668" y="31169782"/>
            <a:ext cx="7629577" cy="1399638"/>
          </a:xfrm>
          <a:prstGeom prst="rect">
            <a:avLst/>
          </a:prstGeom>
          <a:noFill/>
        </p:spPr>
        <p:txBody>
          <a:bodyPr wrap="square" lIns="65304" tIns="32651" rIns="65304" bIns="32651" rtlCol="0">
            <a:spAutoFit/>
          </a:bodyPr>
          <a:lstStyle/>
          <a:p>
            <a:pPr marL="400050" indent="-400050">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a:t>
            </a:r>
          </a:p>
          <a:p>
            <a:pPr marL="400050" indent="-400050">
              <a:lnSpc>
                <a:spcPts val="2600"/>
              </a:lnSpc>
            </a:pPr>
            <a:r>
              <a:rPr lang="en-US" sz="2400" baseline="0" dirty="0">
                <a:solidFill>
                  <a:schemeClr val="bg1"/>
                </a:solidFill>
              </a:rPr>
              <a:t>	Berkeley CA </a:t>
            </a:r>
            <a:r>
              <a:rPr lang="en-US" sz="2000" baseline="0" dirty="0">
                <a:solidFill>
                  <a:schemeClr val="bg1"/>
                </a:solidFill>
              </a:rPr>
              <a:t>94710</a:t>
            </a:r>
            <a:endParaRPr lang="en-US" sz="2400" baseline="0" dirty="0">
              <a:solidFill>
                <a:schemeClr val="bg1"/>
              </a:solidFill>
            </a:endParaRPr>
          </a:p>
          <a:p>
            <a:pPr marL="400050" indent="-400050">
              <a:lnSpc>
                <a:spcPts val="2600"/>
              </a:lnSpc>
            </a:pPr>
            <a:r>
              <a:rPr lang="en-US" sz="2400" b="1" baseline="0" dirty="0">
                <a:solidFill>
                  <a:srgbClr val="FFFF00"/>
                </a:solidFill>
              </a:rPr>
              <a:t>	posterpresenter@gmail.com</a:t>
            </a:r>
            <a:endParaRPr lang="en-US" sz="2800" b="1" dirty="0">
              <a:solidFill>
                <a:srgbClr val="FFFF00"/>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2012</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364" name="Image" r:id="rId4" imgW="4571429" imgH="1688889" progId="">
                    <p:embed/>
                  </p:oleObj>
                </mc:Choice>
                <mc:Fallback>
                  <p:oleObj name="Image" r:id="rId4" imgW="4571429" imgH="1688889" progId="">
                    <p:embed/>
                    <p:pic>
                      <p:nvPicPr>
                        <p:cNvPr id="0" name="Picture 2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15679" y="3349444"/>
                          <a:ext cx="5586150" cy="20637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6" name="Picture 45"/>
            <p:cNvPicPr>
              <a:picLocks noChangeAspect="1"/>
            </p:cNvPicPr>
            <p:nvPr userDrawn="1"/>
          </p:nvPicPr>
          <p:blipFill>
            <a:blip r:embed="rId6" cstate="print"/>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365" name="Image" r:id="rId7" imgW="1574603" imgH="1053968" progId="">
                    <p:embed/>
                  </p:oleObj>
                </mc:Choice>
                <mc:Fallback>
                  <p:oleObj name="Image" r:id="rId7" imgW="1574603" imgH="1053968" progId="">
                    <p:embed/>
                    <p:pic>
                      <p:nvPicPr>
                        <p:cNvPr id="0" name="Picture 2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29619" y="12347263"/>
                          <a:ext cx="1482266" cy="992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r>
                <a:rPr lang="en-US" sz="2800" dirty="0">
                  <a:solidFill>
                    <a:schemeClr val="bg1"/>
                  </a:solidFill>
                  <a:latin typeface="Trebuchet MS" pitchFamily="34" charset="0"/>
                </a:rPr>
                <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r>
                <a:rPr lang="en-US" sz="2800" b="1" baseline="0" dirty="0">
                  <a:solidFill>
                    <a:schemeClr val="bg1"/>
                  </a:solidFill>
                  <a:latin typeface="Trebuchet MS" pitchFamily="34" charset="0"/>
                </a:rPr>
                <a:t/>
              </a:r>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cstate="print"/>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cstate="print"/>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cstate="print"/>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cstate="print"/>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cstate="print"/>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366" name="Image" r:id="rId15" imgW="1828571" imgH="1117460" progId="">
                      <p:embed/>
                    </p:oleObj>
                  </mc:Choice>
                  <mc:Fallback>
                    <p:oleObj name="Image" r:id="rId15" imgW="1828571" imgH="1117460" progId="">
                      <p:embed/>
                      <p:pic>
                        <p:nvPicPr>
                          <p:cNvPr id="0" name="Picture 24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33347" y="12734142"/>
                            <a:ext cx="1828800"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367" name="Image" r:id="rId17" imgW="1828571" imgH="1117460" progId="">
                      <p:embed/>
                    </p:oleObj>
                  </mc:Choice>
                  <mc:Fallback>
                    <p:oleObj name="Image" r:id="rId17" imgW="1828571" imgH="1117460" progId="">
                      <p:embed/>
                      <p:pic>
                        <p:nvPicPr>
                          <p:cNvPr id="0" name="Picture 24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56641" y="12737835"/>
                            <a:ext cx="1828800"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sp>
        <p:nvSpPr>
          <p:cNvPr id="37" name="Rectangle 36"/>
          <p:cNvSpPr/>
          <p:nvPr userDrawn="1"/>
        </p:nvSpPr>
        <p:spPr>
          <a:xfrm rot="10800000">
            <a:off x="-6419"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6096" y="4742487"/>
            <a:ext cx="43891200"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userDrawn="1"/>
        </p:nvSpPr>
        <p:spPr>
          <a:xfrm>
            <a:off x="44487207" y="31298534"/>
            <a:ext cx="7629577" cy="1399638"/>
          </a:xfrm>
          <a:prstGeom prst="rect">
            <a:avLst/>
          </a:prstGeom>
          <a:noFill/>
        </p:spPr>
        <p:txBody>
          <a:bodyPr wrap="square" lIns="65304" tIns="32651" rIns="65304" bIns="32651" rtlCol="0">
            <a:spAutoFit/>
          </a:bodyPr>
          <a:lstStyle/>
          <a:p>
            <a:pPr marL="400050" indent="-400050">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a:t>
            </a:r>
          </a:p>
          <a:p>
            <a:pPr marL="400050" indent="-400050">
              <a:lnSpc>
                <a:spcPts val="2600"/>
              </a:lnSpc>
            </a:pPr>
            <a:r>
              <a:rPr lang="en-US" sz="2400" baseline="0" dirty="0">
                <a:solidFill>
                  <a:schemeClr val="bg1"/>
                </a:solidFill>
              </a:rPr>
              <a:t>	Berkeley CA </a:t>
            </a:r>
            <a:r>
              <a:rPr lang="en-US" sz="2000" baseline="0" dirty="0">
                <a:solidFill>
                  <a:schemeClr val="bg1"/>
                </a:solidFill>
              </a:rPr>
              <a:t>94710</a:t>
            </a:r>
            <a:endParaRPr lang="en-US" sz="2400" baseline="0" dirty="0">
              <a:solidFill>
                <a:schemeClr val="bg1"/>
              </a:solidFill>
            </a:endParaRPr>
          </a:p>
          <a:p>
            <a:pPr marL="400050" indent="-400050">
              <a:lnSpc>
                <a:spcPts val="2600"/>
              </a:lnSpc>
            </a:pPr>
            <a:r>
              <a:rPr lang="en-US" sz="2400" b="1" baseline="0" dirty="0">
                <a:solidFill>
                  <a:srgbClr val="FFFF00"/>
                </a:solidFill>
              </a:rPr>
              <a:t>	posterpresenter@gmail.com</a:t>
            </a:r>
            <a:endParaRPr lang="en-US" sz="2800" b="1" dirty="0">
              <a:solidFill>
                <a:srgbClr val="FFFF00"/>
              </a:solidFill>
            </a:endParaRPr>
          </a:p>
        </p:txBody>
      </p:sp>
      <p:sp>
        <p:nvSpPr>
          <p:cNvPr id="40" name="Text Box 14"/>
          <p:cNvSpPr txBox="1">
            <a:spLocks noChangeArrowheads="1"/>
          </p:cNvSpPr>
          <p:nvPr userDrawn="1"/>
        </p:nvSpPr>
        <p:spPr bwMode="auto">
          <a:xfrm>
            <a:off x="1484177" y="32306273"/>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jpeg"/><Relationship Id="rId13" Type="http://schemas.openxmlformats.org/officeDocument/2006/relationships/image" Target="../media/image16.tiff"/><Relationship Id="rId14" Type="http://schemas.openxmlformats.org/officeDocument/2006/relationships/image" Target="../media/image17.tiff"/><Relationship Id="rId15" Type="http://schemas.openxmlformats.org/officeDocument/2006/relationships/image" Target="../media/image18.tiff"/><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1.tiff"/><Relationship Id="rId4" Type="http://schemas.openxmlformats.org/officeDocument/2006/relationships/image" Target="../media/image12.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0"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5349535" y="26058308"/>
            <a:ext cx="7951911" cy="5058260"/>
            <a:chOff x="16215838" y="10173503"/>
            <a:chExt cx="8700063" cy="5700412"/>
          </a:xfrm>
        </p:grpSpPr>
        <p:pic>
          <p:nvPicPr>
            <p:cNvPr id="15" name="Picture 14"/>
            <p:cNvPicPr>
              <a:picLocks noChangeAspect="1"/>
            </p:cNvPicPr>
            <p:nvPr/>
          </p:nvPicPr>
          <p:blipFill rotWithShape="1">
            <a:blip r:embed="rId3" cstate="print"/>
            <a:srcRect t="7617"/>
            <a:stretch/>
          </p:blipFill>
          <p:spPr>
            <a:xfrm>
              <a:off x="16381502" y="10173503"/>
              <a:ext cx="8534399" cy="5619922"/>
            </a:xfrm>
            <a:prstGeom prst="rect">
              <a:avLst/>
            </a:prstGeom>
          </p:spPr>
        </p:pic>
        <p:sp>
          <p:nvSpPr>
            <p:cNvPr id="111" name="TextBox 110"/>
            <p:cNvSpPr txBox="1"/>
            <p:nvPr/>
          </p:nvSpPr>
          <p:spPr>
            <a:xfrm>
              <a:off x="16215838" y="11057926"/>
              <a:ext cx="606121" cy="3250230"/>
            </a:xfrm>
            <a:prstGeom prst="rect">
              <a:avLst/>
            </a:prstGeom>
            <a:solidFill>
              <a:schemeClr val="bg1"/>
            </a:solidFill>
          </p:spPr>
          <p:txBody>
            <a:bodyPr vert="vert270" wrap="square" rtlCol="0">
              <a:spAutoFit/>
            </a:bodyPr>
            <a:lstStyle/>
            <a:p>
              <a:pPr algn="ctr"/>
              <a:r>
                <a:rPr lang="en-US" sz="2400" dirty="0">
                  <a:ea typeface="Times New Roman" charset="0"/>
                  <a:cs typeface="Times New Roman" charset="0"/>
                </a:rPr>
                <a:t>Percent of total</a:t>
              </a:r>
            </a:p>
          </p:txBody>
        </p:sp>
        <p:sp>
          <p:nvSpPr>
            <p:cNvPr id="112" name="TextBox 111"/>
            <p:cNvSpPr txBox="1"/>
            <p:nvPr/>
          </p:nvSpPr>
          <p:spPr>
            <a:xfrm>
              <a:off x="18395533" y="15308659"/>
              <a:ext cx="5083948" cy="565256"/>
            </a:xfrm>
            <a:prstGeom prst="rect">
              <a:avLst/>
            </a:prstGeom>
            <a:solidFill>
              <a:schemeClr val="bg1"/>
            </a:solidFill>
          </p:spPr>
          <p:txBody>
            <a:bodyPr wrap="square" rtlCol="0">
              <a:spAutoFit/>
            </a:bodyPr>
            <a:lstStyle/>
            <a:p>
              <a:pPr algn="ctr"/>
              <a:r>
                <a:rPr lang="en-US" sz="2500" dirty="0" err="1">
                  <a:ea typeface="Times New Roman" charset="0"/>
                  <a:cs typeface="Times New Roman" charset="0"/>
                </a:rPr>
                <a:t>AIC</a:t>
              </a:r>
              <a:r>
                <a:rPr lang="en-US" sz="2500" baseline="-25000" dirty="0" err="1">
                  <a:ea typeface="Times New Roman" charset="0"/>
                  <a:cs typeface="Times New Roman" charset="0"/>
                </a:rPr>
                <a:t>linear</a:t>
              </a:r>
              <a:r>
                <a:rPr lang="en-US" sz="2500" dirty="0">
                  <a:ea typeface="Times New Roman" charset="0"/>
                  <a:cs typeface="Times New Roman" charset="0"/>
                </a:rPr>
                <a:t> – </a:t>
              </a:r>
              <a:r>
                <a:rPr lang="en-US" sz="2500" dirty="0" err="1">
                  <a:ea typeface="Times New Roman" charset="0"/>
                  <a:cs typeface="Times New Roman" charset="0"/>
                </a:rPr>
                <a:t>AIC</a:t>
              </a:r>
              <a:r>
                <a:rPr lang="en-US" sz="2500" baseline="-25000" dirty="0" err="1">
                  <a:ea typeface="Times New Roman" charset="0"/>
                  <a:cs typeface="Times New Roman" charset="0"/>
                </a:rPr>
                <a:t>quadratic</a:t>
              </a:r>
              <a:endParaRPr lang="en-US" sz="2500" dirty="0">
                <a:ea typeface="Times New Roman" charset="0"/>
                <a:cs typeface="Times New Roman" charset="0"/>
              </a:endParaRPr>
            </a:p>
          </p:txBody>
        </p:sp>
      </p:grpSp>
      <p:pic>
        <p:nvPicPr>
          <p:cNvPr id="2" name="Picture 1"/>
          <p:cNvPicPr>
            <a:picLocks noChangeAspect="1"/>
          </p:cNvPicPr>
          <p:nvPr/>
        </p:nvPicPr>
        <p:blipFill>
          <a:blip r:embed="rId4" cstate="print"/>
          <a:stretch>
            <a:fillRect/>
          </a:stretch>
        </p:blipFill>
        <p:spPr>
          <a:xfrm>
            <a:off x="34475591" y="14200527"/>
            <a:ext cx="8436265" cy="5011547"/>
          </a:xfrm>
          <a:prstGeom prst="rect">
            <a:avLst/>
          </a:prstGeom>
          <a:ln>
            <a:noFill/>
          </a:ln>
        </p:spPr>
      </p:pic>
      <p:graphicFrame>
        <p:nvGraphicFramePr>
          <p:cNvPr id="73" name="Diagram 72"/>
          <p:cNvGraphicFramePr/>
          <p:nvPr>
            <p:extLst>
              <p:ext uri="{D42A27DB-BD31-4B8C-83A1-F6EECF244321}">
                <p14:modId xmlns:p14="http://schemas.microsoft.com/office/powerpoint/2010/main" val="1086322319"/>
              </p:ext>
            </p:extLst>
          </p:nvPr>
        </p:nvGraphicFramePr>
        <p:xfrm>
          <a:off x="15601599" y="6468689"/>
          <a:ext cx="13100867" cy="115341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p:cNvGrpSpPr/>
          <p:nvPr/>
        </p:nvGrpSpPr>
        <p:grpSpPr>
          <a:xfrm>
            <a:off x="981752" y="9907131"/>
            <a:ext cx="3955520" cy="5179610"/>
            <a:chOff x="979893" y="12795300"/>
            <a:chExt cx="3776982" cy="4002967"/>
          </a:xfrm>
        </p:grpSpPr>
        <p:pic>
          <p:nvPicPr>
            <p:cNvPr id="6151" name="Picture 7" descr="Image result for HIV infection spread"/>
            <p:cNvPicPr>
              <a:picLocks noChangeAspect="1" noChangeArrowheads="1"/>
            </p:cNvPicPr>
            <p:nvPr/>
          </p:nvPicPr>
          <p:blipFill>
            <a:blip r:embed="rId10" cstate="print"/>
            <a:srcRect l="41358" t="14959"/>
            <a:stretch>
              <a:fillRect/>
            </a:stretch>
          </p:blipFill>
          <p:spPr bwMode="auto">
            <a:xfrm>
              <a:off x="1100191" y="13082427"/>
              <a:ext cx="3656684" cy="3715840"/>
            </a:xfrm>
            <a:prstGeom prst="rect">
              <a:avLst/>
            </a:prstGeom>
            <a:noFill/>
          </p:spPr>
        </p:pic>
        <p:sp>
          <p:nvSpPr>
            <p:cNvPr id="79" name="Rectangle 78"/>
            <p:cNvSpPr/>
            <p:nvPr/>
          </p:nvSpPr>
          <p:spPr>
            <a:xfrm>
              <a:off x="979893" y="14603353"/>
              <a:ext cx="478204" cy="671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2190949" y="12795300"/>
              <a:ext cx="2039324" cy="610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descr="https://lh5.googleusercontent.com/Quoq5ya4zpo9DKk73AMY2jCfCDCGy-1KDWSYzocq2vf-Xj7pdHt_q12INqbOmG0MZ_fbx7mRY4rxNtAt514GsMfQI3SmWJEeT5ckuqRjNsCBQEl3o2oxlRq_Ztjpud5eVDDxvpez"/>
          <p:cNvPicPr/>
          <p:nvPr/>
        </p:nvPicPr>
        <p:blipFill>
          <a:blip r:embed="rId11" cstate="print"/>
          <a:srcRect t="12015" r="38684"/>
          <a:stretch>
            <a:fillRect/>
          </a:stretch>
        </p:blipFill>
        <p:spPr bwMode="auto">
          <a:xfrm>
            <a:off x="9987019" y="5532953"/>
            <a:ext cx="4468771" cy="5972267"/>
          </a:xfrm>
          <a:prstGeom prst="rect">
            <a:avLst/>
          </a:prstGeom>
          <a:noFill/>
          <a:ln w="9525">
            <a:noFill/>
            <a:miter lim="800000"/>
            <a:headEnd/>
            <a:tailEnd/>
          </a:ln>
        </p:spPr>
      </p:pic>
      <p:sp>
        <p:nvSpPr>
          <p:cNvPr id="72" name="Text Placeholder 18"/>
          <p:cNvSpPr>
            <a:spLocks noGrp="1"/>
          </p:cNvSpPr>
          <p:nvPr>
            <p:ph type="body" sz="quarter" idx="10"/>
          </p:nvPr>
        </p:nvSpPr>
        <p:spPr>
          <a:xfrm>
            <a:off x="4848860" y="11508648"/>
            <a:ext cx="9606930" cy="3154688"/>
          </a:xfrm>
        </p:spPr>
        <p:txBody>
          <a:bodyPr/>
          <a:lstStyle/>
          <a:p>
            <a:pPr algn="just"/>
            <a:r>
              <a:rPr lang="en-US" dirty="0"/>
              <a:t>Simian immunodeficiency virus (SIV), a retrovirus infecting nonhuman primates, has similar symptoms and viral life cycle to that of  HIV (1,4). Phylogenetic analysis shows that SIV and HIV are ancestrally related and are closely related in viral replication and propagation, making it a good model to understand early development of infection. This project aimed at evaluating tissue-specific transcriptomic changes in the first ten days after vaginal SIV infection in rhesus monkeys.</a:t>
            </a:r>
          </a:p>
        </p:txBody>
      </p:sp>
      <p:sp>
        <p:nvSpPr>
          <p:cNvPr id="19" name="Text Placeholder 18"/>
          <p:cNvSpPr>
            <a:spLocks noGrp="1"/>
          </p:cNvSpPr>
          <p:nvPr>
            <p:ph type="body" sz="quarter" idx="11"/>
          </p:nvPr>
        </p:nvSpPr>
        <p:spPr>
          <a:xfrm>
            <a:off x="1100191" y="6290903"/>
            <a:ext cx="9237228" cy="5937002"/>
          </a:xfrm>
        </p:spPr>
        <p:txBody>
          <a:bodyPr/>
          <a:lstStyle/>
          <a:p>
            <a:pPr algn="just"/>
            <a:r>
              <a:rPr lang="en-US" sz="2500" b="0" u="none" dirty="0">
                <a:latin typeface="Times New Roman" panose="02020603050405020304" pitchFamily="18" charset="0"/>
                <a:cs typeface="Times New Roman" panose="02020603050405020304" pitchFamily="18" charset="0"/>
              </a:rPr>
              <a:t>Human immunodeficiency virus (HIV) has continued to be a public health issue on a global scale and 35 million people have died due to the onset of acquired immunodeficiency syndrome (AIDS)-related diseases (1). </a:t>
            </a:r>
          </a:p>
          <a:p>
            <a:endParaRPr lang="en-US" sz="2500" dirty="0"/>
          </a:p>
          <a:p>
            <a:pPr algn="just"/>
            <a:r>
              <a:rPr lang="en-US" sz="2500" b="0" u="none" dirty="0">
                <a:latin typeface="Times New Roman" panose="02020603050405020304" pitchFamily="18" charset="0"/>
                <a:cs typeface="Times New Roman" panose="02020603050405020304" pitchFamily="18" charset="0"/>
              </a:rPr>
              <a:t>Early diagnosis is crucial as it enables the control of infection via antiretroviral therapy in addition to reducing the risk of transmission (2). It is estimated that half of the patients with HIV worldwide are “late-presenters” due to the asymptomatic nature of the virus (3); a rationale for which more knowledge is needed to understand the early stages of HIV infection, and immune response. </a:t>
            </a:r>
          </a:p>
          <a:p>
            <a:endParaRPr lang="en-US" dirty="0"/>
          </a:p>
          <a:p>
            <a:endParaRPr lang="en-US" dirty="0">
              <a:solidFill>
                <a:srgbClr val="002060"/>
              </a:solidFill>
            </a:endParaRPr>
          </a:p>
        </p:txBody>
      </p:sp>
      <p:sp>
        <p:nvSpPr>
          <p:cNvPr id="20" name="Text Placeholder 19"/>
          <p:cNvSpPr>
            <a:spLocks noGrp="1"/>
          </p:cNvSpPr>
          <p:nvPr>
            <p:ph type="body" sz="quarter" idx="20"/>
          </p:nvPr>
        </p:nvSpPr>
        <p:spPr>
          <a:xfrm>
            <a:off x="941441" y="5402750"/>
            <a:ext cx="13545879" cy="1014820"/>
          </a:xfrm>
        </p:spPr>
        <p:txBody>
          <a:bodyPr/>
          <a:lstStyle/>
          <a:p>
            <a:r>
              <a:rPr lang="en-US" dirty="0">
                <a:solidFill>
                  <a:srgbClr val="002060"/>
                </a:solidFill>
              </a:rPr>
              <a:t>INTRODUCTION</a:t>
            </a:r>
          </a:p>
        </p:txBody>
      </p:sp>
      <p:sp>
        <p:nvSpPr>
          <p:cNvPr id="21" name="Text Placeholder 20"/>
          <p:cNvSpPr>
            <a:spLocks noGrp="1"/>
          </p:cNvSpPr>
          <p:nvPr>
            <p:ph type="body" sz="quarter" idx="21"/>
          </p:nvPr>
        </p:nvSpPr>
        <p:spPr>
          <a:xfrm>
            <a:off x="927903" y="16716614"/>
            <a:ext cx="13558627" cy="1031029"/>
          </a:xfrm>
        </p:spPr>
        <p:txBody>
          <a:bodyPr/>
          <a:lstStyle/>
          <a:p>
            <a:pPr algn="ctr"/>
            <a:r>
              <a:rPr lang="en-US" sz="3700" b="1" u="sng" dirty="0">
                <a:solidFill>
                  <a:srgbClr val="002060"/>
                </a:solidFill>
                <a:latin typeface="+mn-lt"/>
              </a:rPr>
              <a:t>Objectives</a:t>
            </a:r>
          </a:p>
        </p:txBody>
      </p:sp>
      <p:sp>
        <p:nvSpPr>
          <p:cNvPr id="22" name="Text Placeholder 21"/>
          <p:cNvSpPr>
            <a:spLocks noGrp="1"/>
          </p:cNvSpPr>
          <p:nvPr>
            <p:ph type="body" sz="quarter" idx="22"/>
          </p:nvPr>
        </p:nvSpPr>
        <p:spPr>
          <a:xfrm>
            <a:off x="15226989" y="17002998"/>
            <a:ext cx="4842514" cy="5869291"/>
          </a:xfrm>
        </p:spPr>
        <p:txBody>
          <a:bodyPr/>
          <a:lstStyle/>
          <a:p>
            <a:pPr algn="just"/>
            <a:r>
              <a:rPr lang="en-US" sz="2500" b="0" u="none" dirty="0">
                <a:solidFill>
                  <a:srgbClr val="002060"/>
                </a:solidFill>
                <a:latin typeface="Times New Roman" panose="02020603050405020304" pitchFamily="18" charset="0"/>
                <a:cs typeface="Times New Roman" panose="02020603050405020304" pitchFamily="18" charset="0"/>
              </a:rPr>
              <a:t>Prior to analysis, raw data was cleaned and normalized. Tissues with at least 3 biological replicates for each time point were selected, reducing sample size to 231. Presence of outliers was assessed by examining inter-sample correlation within each tissue. Outliers were found in the colon and tonsils samples, leaving 228 samples for final analysis. </a:t>
            </a:r>
            <a:r>
              <a:rPr lang="en-US" sz="2500" b="0" u="none" dirty="0" err="1">
                <a:solidFill>
                  <a:srgbClr val="002060"/>
                </a:solidFill>
                <a:latin typeface="Times New Roman" panose="02020603050405020304" pitchFamily="18" charset="0"/>
                <a:cs typeface="Times New Roman" panose="02020603050405020304" pitchFamily="18" charset="0"/>
              </a:rPr>
              <a:t>P</a:t>
            </a:r>
            <a:r>
              <a:rPr lang="en-US" sz="2500" b="0" u="none" dirty="0" err="1">
                <a:latin typeface="Times New Roman" panose="02020603050405020304" pitchFamily="18" charset="0"/>
                <a:cs typeface="Times New Roman" panose="02020603050405020304" pitchFamily="18" charset="0"/>
              </a:rPr>
              <a:t>reprocessCore</a:t>
            </a:r>
            <a:r>
              <a:rPr lang="en-US" sz="2500" b="0" u="none" dirty="0">
                <a:latin typeface="Times New Roman" panose="02020603050405020304" pitchFamily="18" charset="0"/>
                <a:cs typeface="Times New Roman" panose="02020603050405020304" pitchFamily="18" charset="0"/>
              </a:rPr>
              <a:t> was used to log2 normalize the cleaned dataset.</a:t>
            </a:r>
          </a:p>
          <a:p>
            <a:pPr algn="just"/>
            <a:endParaRPr lang="en-US" dirty="0">
              <a:solidFill>
                <a:srgbClr val="002060"/>
              </a:solidFill>
            </a:endParaRPr>
          </a:p>
        </p:txBody>
      </p:sp>
      <p:sp>
        <p:nvSpPr>
          <p:cNvPr id="56" name="Text Placeholder 21"/>
          <p:cNvSpPr>
            <a:spLocks noGrp="1"/>
          </p:cNvSpPr>
          <p:nvPr>
            <p:ph type="body" sz="quarter" idx="23"/>
          </p:nvPr>
        </p:nvSpPr>
        <p:spPr>
          <a:xfrm>
            <a:off x="15190414" y="23454178"/>
            <a:ext cx="13512053" cy="7848280"/>
          </a:xfrm>
        </p:spPr>
        <p:txBody>
          <a:bodyPr/>
          <a:lstStyle/>
          <a:p>
            <a:pPr algn="just"/>
            <a:r>
              <a:rPr lang="en-US" dirty="0"/>
              <a:t>Two linear models for each of the seven tissues were fit to identify differentially expressed genes with respect to time. We compared a linear model with and without a quadratic of time to capture non-linear expression trends. To determine the model that best fits the data we compared the AIC values. For most probes, there is no advantage of one model over the other as indicated by a small difference in AIC values. However, there are several probes for which the quadratic model is significantly better (Fig. 2). We therefore chose the quadratic model for all downstream analysis.</a:t>
            </a:r>
          </a:p>
          <a:p>
            <a:endParaRPr lang="en-US" dirty="0"/>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a:p>
            <a:r>
              <a:rPr lang="en-US" dirty="0">
                <a:solidFill>
                  <a:srgbClr val="002060"/>
                </a:solidFill>
              </a:rPr>
              <a:t>                                      </a:t>
            </a:r>
          </a:p>
          <a:p>
            <a:endParaRPr lang="en-US" dirty="0">
              <a:solidFill>
                <a:srgbClr val="002060"/>
              </a:solidFill>
            </a:endParaRPr>
          </a:p>
        </p:txBody>
      </p:sp>
      <p:sp>
        <p:nvSpPr>
          <p:cNvPr id="75" name="Text Placeholder 22"/>
          <p:cNvSpPr>
            <a:spLocks noGrp="1"/>
          </p:cNvSpPr>
          <p:nvPr>
            <p:ph type="body" sz="quarter" idx="24"/>
          </p:nvPr>
        </p:nvSpPr>
        <p:spPr>
          <a:xfrm>
            <a:off x="15137907" y="5413216"/>
            <a:ext cx="13690831" cy="1048013"/>
          </a:xfrm>
        </p:spPr>
        <p:txBody>
          <a:bodyPr/>
          <a:lstStyle/>
          <a:p>
            <a:r>
              <a:rPr lang="en-US" dirty="0">
                <a:solidFill>
                  <a:srgbClr val="002060"/>
                </a:solidFill>
              </a:rPr>
              <a:t>Methods</a:t>
            </a:r>
          </a:p>
        </p:txBody>
      </p:sp>
      <p:sp>
        <p:nvSpPr>
          <p:cNvPr id="55" name="Text Placeholder 22"/>
          <p:cNvSpPr>
            <a:spLocks noGrp="1"/>
          </p:cNvSpPr>
          <p:nvPr>
            <p:ph type="body" sz="quarter" idx="25"/>
          </p:nvPr>
        </p:nvSpPr>
        <p:spPr>
          <a:xfrm>
            <a:off x="15190414" y="15287179"/>
            <a:ext cx="13638324" cy="754045"/>
          </a:xfrm>
        </p:spPr>
        <p:txBody>
          <a:bodyPr/>
          <a:lstStyle/>
          <a:p>
            <a:r>
              <a:rPr lang="en-US" dirty="0">
                <a:solidFill>
                  <a:srgbClr val="002060"/>
                </a:solidFill>
              </a:rPr>
              <a:t>Results</a:t>
            </a:r>
          </a:p>
        </p:txBody>
      </p:sp>
      <p:sp>
        <p:nvSpPr>
          <p:cNvPr id="57" name="Text Placeholder 22"/>
          <p:cNvSpPr>
            <a:spLocks noGrp="1"/>
          </p:cNvSpPr>
          <p:nvPr>
            <p:ph type="body" sz="quarter" idx="26"/>
          </p:nvPr>
        </p:nvSpPr>
        <p:spPr>
          <a:xfrm>
            <a:off x="15208485" y="22746418"/>
            <a:ext cx="13489446" cy="954085"/>
          </a:xfrm>
        </p:spPr>
        <p:txBody>
          <a:bodyPr/>
          <a:lstStyle/>
          <a:p>
            <a:pPr algn="ctr"/>
            <a:r>
              <a:rPr lang="en-US" sz="3200" b="1" u="sng" dirty="0">
                <a:solidFill>
                  <a:srgbClr val="002060"/>
                </a:solidFill>
                <a:latin typeface="+mj-lt"/>
              </a:rPr>
              <a:t>Linear Model Fitting and Validation </a:t>
            </a:r>
          </a:p>
        </p:txBody>
      </p:sp>
      <p:sp>
        <p:nvSpPr>
          <p:cNvPr id="68" name="Text Placeholder 24"/>
          <p:cNvSpPr>
            <a:spLocks noGrp="1"/>
          </p:cNvSpPr>
          <p:nvPr>
            <p:ph type="body" sz="quarter" idx="28"/>
          </p:nvPr>
        </p:nvSpPr>
        <p:spPr>
          <a:xfrm>
            <a:off x="29227596" y="20506538"/>
            <a:ext cx="13565384" cy="1710828"/>
          </a:xfrm>
        </p:spPr>
        <p:txBody>
          <a:bodyPr/>
          <a:lstStyle/>
          <a:p>
            <a:pPr algn="ctr"/>
            <a:r>
              <a:rPr lang="en-US" sz="3200" b="1" u="sng" dirty="0">
                <a:solidFill>
                  <a:srgbClr val="002060"/>
                </a:solidFill>
                <a:latin typeface="+mj-lt"/>
              </a:rPr>
              <a:t>PCA</a:t>
            </a:r>
          </a:p>
        </p:txBody>
      </p:sp>
      <p:sp>
        <p:nvSpPr>
          <p:cNvPr id="80" name="Text Placeholder 24"/>
          <p:cNvSpPr>
            <a:spLocks noGrp="1"/>
          </p:cNvSpPr>
          <p:nvPr>
            <p:ph type="body" sz="quarter" idx="29"/>
          </p:nvPr>
        </p:nvSpPr>
        <p:spPr>
          <a:xfrm>
            <a:off x="29399158" y="5482249"/>
            <a:ext cx="13565385" cy="677100"/>
          </a:xfrm>
        </p:spPr>
        <p:txBody>
          <a:bodyPr/>
          <a:lstStyle/>
          <a:p>
            <a:r>
              <a:rPr lang="en-US" sz="3200" dirty="0">
                <a:solidFill>
                  <a:srgbClr val="002060"/>
                </a:solidFill>
              </a:rPr>
              <a:t>Gene analysis</a:t>
            </a:r>
          </a:p>
        </p:txBody>
      </p:sp>
      <p:sp>
        <p:nvSpPr>
          <p:cNvPr id="25" name="Text Placeholder 24"/>
          <p:cNvSpPr>
            <a:spLocks noGrp="1"/>
          </p:cNvSpPr>
          <p:nvPr>
            <p:ph type="body" sz="quarter" idx="96"/>
          </p:nvPr>
        </p:nvSpPr>
        <p:spPr>
          <a:xfrm>
            <a:off x="15190414" y="16048684"/>
            <a:ext cx="13525589" cy="646145"/>
          </a:xfrm>
        </p:spPr>
        <p:txBody>
          <a:bodyPr/>
          <a:lstStyle/>
          <a:p>
            <a:pPr algn="ctr"/>
            <a:r>
              <a:rPr lang="en-US" sz="3200" b="1" u="sng" dirty="0">
                <a:solidFill>
                  <a:srgbClr val="002060"/>
                </a:solidFill>
                <a:latin typeface="+mj-lt"/>
              </a:rPr>
              <a:t>Data cleaning</a:t>
            </a:r>
          </a:p>
        </p:txBody>
      </p:sp>
      <p:sp>
        <p:nvSpPr>
          <p:cNvPr id="91" name="Text Placeholder 26"/>
          <p:cNvSpPr>
            <a:spLocks noGrp="1"/>
          </p:cNvSpPr>
          <p:nvPr>
            <p:ph type="body" sz="quarter" idx="153"/>
          </p:nvPr>
        </p:nvSpPr>
        <p:spPr>
          <a:xfrm>
            <a:off x="29409801" y="28174519"/>
            <a:ext cx="13565384" cy="1364000"/>
          </a:xfrm>
        </p:spPr>
        <p:txBody>
          <a:bodyPr>
            <a:noAutofit/>
          </a:bodyPr>
          <a:lstStyle/>
          <a:p>
            <a:pPr algn="just"/>
            <a:r>
              <a:rPr lang="en-US" sz="2500" b="0" dirty="0">
                <a:latin typeface="Times New Roman" panose="02020603050405020304" pitchFamily="18" charset="0"/>
                <a:cs typeface="Times New Roman" panose="02020603050405020304" pitchFamily="18" charset="0"/>
              </a:rPr>
              <a:t>In line with the findings from </a:t>
            </a:r>
            <a:r>
              <a:rPr lang="en-US" sz="2500" b="0" dirty="0" err="1">
                <a:latin typeface="Times New Roman" panose="02020603050405020304" pitchFamily="18" charset="0"/>
                <a:cs typeface="Times New Roman" panose="02020603050405020304" pitchFamily="18" charset="0"/>
              </a:rPr>
              <a:t>Barouch</a:t>
            </a:r>
            <a:r>
              <a:rPr lang="en-US" sz="2500" b="0" dirty="0">
                <a:latin typeface="Times New Roman" panose="02020603050405020304" pitchFamily="18" charset="0"/>
                <a:cs typeface="Times New Roman" panose="02020603050405020304" pitchFamily="18" charset="0"/>
              </a:rPr>
              <a:t> </a:t>
            </a:r>
            <a:r>
              <a:rPr lang="en-US" sz="2500" b="0" i="1" dirty="0">
                <a:latin typeface="Times New Roman" panose="02020603050405020304" pitchFamily="18" charset="0"/>
                <a:cs typeface="Times New Roman" panose="02020603050405020304" pitchFamily="18" charset="0"/>
              </a:rPr>
              <a:t>et al. </a:t>
            </a:r>
            <a:r>
              <a:rPr lang="en-US" sz="2500" b="0" dirty="0">
                <a:latin typeface="Times New Roman" panose="02020603050405020304" pitchFamily="18" charset="0"/>
                <a:cs typeface="Times New Roman" panose="02020603050405020304" pitchFamily="18" charset="0"/>
              </a:rPr>
              <a:t>we find that significant transcriptomic changes occur as early as day 1 post infection throughout host tissues. This knowledge is crucial for development of treatment as well as vaccines and more effective post-exposure prophylaxis drugs. </a:t>
            </a:r>
          </a:p>
        </p:txBody>
      </p:sp>
      <p:sp>
        <p:nvSpPr>
          <p:cNvPr id="28" name="Text Placeholder 27"/>
          <p:cNvSpPr>
            <a:spLocks noGrp="1"/>
          </p:cNvSpPr>
          <p:nvPr>
            <p:ph type="body" sz="quarter" idx="4294967295"/>
          </p:nvPr>
        </p:nvSpPr>
        <p:spPr>
          <a:xfrm>
            <a:off x="29419478" y="29579998"/>
            <a:ext cx="13565384" cy="903102"/>
          </a:xfrm>
          <a:prstGeom prst="rect">
            <a:avLst/>
          </a:prstGeom>
        </p:spPr>
        <p:txBody>
          <a:bodyPr/>
          <a:lstStyle/>
          <a:p>
            <a:pPr marL="0" indent="0" algn="ctr">
              <a:buNone/>
            </a:pPr>
            <a:r>
              <a:rPr lang="en-US" sz="3700" b="1" u="sng" dirty="0">
                <a:solidFill>
                  <a:srgbClr val="002060"/>
                </a:solidFill>
              </a:rPr>
              <a:t>References</a:t>
            </a:r>
          </a:p>
        </p:txBody>
      </p:sp>
      <p:sp>
        <p:nvSpPr>
          <p:cNvPr id="29" name="Text Placeholder 28"/>
          <p:cNvSpPr>
            <a:spLocks noGrp="1"/>
          </p:cNvSpPr>
          <p:nvPr>
            <p:ph type="body" sz="quarter" idx="4294967295"/>
          </p:nvPr>
        </p:nvSpPr>
        <p:spPr>
          <a:xfrm>
            <a:off x="29481517" y="30279592"/>
            <a:ext cx="13483026" cy="1921300"/>
          </a:xfrm>
          <a:prstGeom prst="rect">
            <a:avLst/>
          </a:prstGeom>
        </p:spPr>
        <p:txBody>
          <a:bodyPr/>
          <a:lstStyle/>
          <a:p>
            <a:pPr marL="342900" indent="-342900">
              <a:buFont typeface="+mj-lt"/>
              <a:buAutoNum type="arabicPeriod"/>
            </a:pPr>
            <a:r>
              <a:rPr lang="en-US" sz="1400" dirty="0"/>
              <a:t>Stevens, D.R. </a:t>
            </a:r>
            <a:r>
              <a:rPr lang="en-US" sz="1400" i="1" dirty="0"/>
              <a:t>et al. </a:t>
            </a:r>
            <a:r>
              <a:rPr lang="en-US" sz="1400" dirty="0"/>
              <a:t>(2017). A Global Review of HIV Self-testing: Themes and Implications. AIDS Behavior. doi:10.1007/s10461-017-1707-8.</a:t>
            </a:r>
          </a:p>
          <a:p>
            <a:pPr marL="342900" indent="-342900">
              <a:buFont typeface="+mj-lt"/>
              <a:buAutoNum type="arabicPeriod"/>
            </a:pPr>
            <a:r>
              <a:rPr lang="en-US" sz="1400" dirty="0" err="1"/>
              <a:t>Mocroft</a:t>
            </a:r>
            <a:r>
              <a:rPr lang="en-US" sz="1400" dirty="0"/>
              <a:t>, A. </a:t>
            </a:r>
            <a:r>
              <a:rPr lang="en-US" sz="1400" i="1" dirty="0"/>
              <a:t>et al. </a:t>
            </a:r>
            <a:r>
              <a:rPr lang="en-US" sz="1400" dirty="0"/>
              <a:t>(2013). Risk factors and outcomes for late presentation for HIV-positive persons in Europe: results from the Collaboration of Observational HIV Epidemiological Research Europe Study (COHERE). </a:t>
            </a:r>
            <a:r>
              <a:rPr lang="en-US" sz="1400" dirty="0" err="1"/>
              <a:t>PLoS</a:t>
            </a:r>
            <a:r>
              <a:rPr lang="en-US" sz="1400" dirty="0"/>
              <a:t> Med 10: e1001510.</a:t>
            </a:r>
          </a:p>
          <a:p>
            <a:pPr marL="342900" indent="-342900">
              <a:buFont typeface="+mj-lt"/>
              <a:buAutoNum type="arabicPeriod"/>
            </a:pPr>
            <a:r>
              <a:rPr lang="en-US" sz="1400" dirty="0"/>
              <a:t>Levy, I. </a:t>
            </a:r>
            <a:r>
              <a:rPr lang="en-US" sz="1400" i="1" dirty="0"/>
              <a:t>et al </a:t>
            </a:r>
            <a:r>
              <a:rPr lang="en-US" sz="1400" dirty="0"/>
              <a:t>(2016). Missed opportunities for earlier diagnosis of HIV in patients who presented with advanced HIV disease: a retrospective cohort study BMJ 6: e012721.</a:t>
            </a:r>
          </a:p>
          <a:p>
            <a:pPr marL="342900" indent="-342900">
              <a:buFont typeface="+mj-lt"/>
              <a:buAutoNum type="arabicPeriod"/>
            </a:pPr>
            <a:r>
              <a:rPr lang="en-US" sz="1400" dirty="0" err="1"/>
              <a:t>Klatt</a:t>
            </a:r>
            <a:r>
              <a:rPr lang="en-US" sz="1400" dirty="0"/>
              <a:t>, N.R., </a:t>
            </a:r>
            <a:r>
              <a:rPr lang="en-US" sz="1400" i="1" dirty="0"/>
              <a:t>et al. </a:t>
            </a:r>
            <a:r>
              <a:rPr lang="en-US" sz="1400" dirty="0"/>
              <a:t>(2012).Nonpathogenic Simian Immunodeficiency Virus Infections. Cold Spring Harbor Perspectives in Medicine 2: a007153.</a:t>
            </a:r>
          </a:p>
          <a:p>
            <a:pPr marL="342900" indent="-342900">
              <a:buFont typeface="+mj-lt"/>
              <a:buAutoNum type="arabicPeriod"/>
            </a:pPr>
            <a:r>
              <a:rPr lang="en-US" sz="1400" dirty="0" err="1"/>
              <a:t>Barouch</a:t>
            </a:r>
            <a:r>
              <a:rPr lang="en-US" sz="1400" dirty="0"/>
              <a:t>, D.H. </a:t>
            </a:r>
            <a:r>
              <a:rPr lang="en-US" sz="1400" i="1" dirty="0"/>
              <a:t>et al</a:t>
            </a:r>
            <a:r>
              <a:rPr lang="en-US" sz="1400" dirty="0"/>
              <a:t>. (2016). Rapid </a:t>
            </a:r>
            <a:r>
              <a:rPr lang="en-US" sz="1400" dirty="0" err="1"/>
              <a:t>Inflammasome</a:t>
            </a:r>
            <a:r>
              <a:rPr lang="en-US" sz="1400" dirty="0"/>
              <a:t> Activation Following Mucosal SIV infection of Rhesus Monkeys. Cell 165: 656-667.</a:t>
            </a:r>
          </a:p>
        </p:txBody>
      </p:sp>
      <p:sp>
        <p:nvSpPr>
          <p:cNvPr id="32" name="Text Placeholder 31"/>
          <p:cNvSpPr>
            <a:spLocks noGrp="1"/>
          </p:cNvSpPr>
          <p:nvPr>
            <p:ph type="body" sz="quarter" idx="4294967295"/>
          </p:nvPr>
        </p:nvSpPr>
        <p:spPr>
          <a:xfrm>
            <a:off x="941441" y="17945684"/>
            <a:ext cx="13545878" cy="881281"/>
          </a:xfrm>
          <a:prstGeom prst="rect">
            <a:avLst/>
          </a:prstGeom>
        </p:spPr>
        <p:txBody>
          <a:bodyPr/>
          <a:lstStyle/>
          <a:p>
            <a:pPr marL="457200" indent="-457200">
              <a:buFont typeface="+mj-lt"/>
              <a:buAutoNum type="arabicPeriod"/>
            </a:pPr>
            <a:r>
              <a:rPr lang="en-US" sz="2500" dirty="0">
                <a:solidFill>
                  <a:schemeClr val="accent5">
                    <a:lumMod val="50000"/>
                  </a:schemeClr>
                </a:solidFill>
                <a:latin typeface="Times New Roman" panose="02020603050405020304" pitchFamily="18" charset="0"/>
                <a:cs typeface="Times New Roman" panose="02020603050405020304" pitchFamily="18" charset="0"/>
              </a:rPr>
              <a:t>Analyze how gene expression changes in various tissues after SIV infection</a:t>
            </a:r>
          </a:p>
          <a:p>
            <a:pPr marL="457200" indent="-457200">
              <a:buFont typeface="+mj-lt"/>
              <a:buAutoNum type="arabicPeriod"/>
            </a:pPr>
            <a:r>
              <a:rPr lang="en-US" sz="2500" dirty="0">
                <a:solidFill>
                  <a:schemeClr val="accent5">
                    <a:lumMod val="50000"/>
                  </a:schemeClr>
                </a:solidFill>
                <a:latin typeface="Times New Roman" panose="02020603050405020304" pitchFamily="18" charset="0"/>
                <a:cs typeface="Times New Roman" panose="02020603050405020304" pitchFamily="18" charset="0"/>
              </a:rPr>
              <a:t>Assess whether transcriptomic changes in blood are the same as in other tissues.</a:t>
            </a:r>
          </a:p>
          <a:p>
            <a:pPr marL="457200" indent="-457200">
              <a:buFont typeface="+mj-lt"/>
              <a:buAutoNum type="arabicPeriod"/>
            </a:pPr>
            <a:r>
              <a:rPr lang="en-US" sz="2500" dirty="0">
                <a:solidFill>
                  <a:schemeClr val="accent5">
                    <a:lumMod val="50000"/>
                  </a:schemeClr>
                </a:solidFill>
                <a:latin typeface="Times New Roman" panose="02020603050405020304" pitchFamily="18" charset="0"/>
                <a:cs typeface="Times New Roman" panose="02020603050405020304" pitchFamily="18" charset="0"/>
              </a:rPr>
              <a:t>Investigate whether transcriptomic changes in lymph nodes vary by lymph node location.</a:t>
            </a:r>
          </a:p>
        </p:txBody>
      </p:sp>
      <p:sp>
        <p:nvSpPr>
          <p:cNvPr id="34" name="Text Placeholder 33"/>
          <p:cNvSpPr>
            <a:spLocks noGrp="1"/>
          </p:cNvSpPr>
          <p:nvPr>
            <p:ph type="body" sz="quarter" idx="4294967295"/>
          </p:nvPr>
        </p:nvSpPr>
        <p:spPr>
          <a:xfrm>
            <a:off x="1" y="2892425"/>
            <a:ext cx="43891200" cy="1281113"/>
          </a:xfrm>
          <a:prstGeom prst="rect">
            <a:avLst/>
          </a:prstGeom>
        </p:spPr>
        <p:txBody>
          <a:bodyPr>
            <a:normAutofit/>
          </a:bodyPr>
          <a:lstStyle/>
          <a:p>
            <a:pPr marL="0" indent="0" algn="ctr">
              <a:buNone/>
            </a:pPr>
            <a:r>
              <a:rPr lang="en-US" sz="5400" dirty="0">
                <a:solidFill>
                  <a:srgbClr val="002060"/>
                </a:solidFill>
              </a:rPr>
              <a:t>Christina </a:t>
            </a:r>
            <a:r>
              <a:rPr lang="en-US" sz="5400" dirty="0" err="1">
                <a:solidFill>
                  <a:srgbClr val="002060"/>
                </a:solidFill>
              </a:rPr>
              <a:t>Michalski</a:t>
            </a:r>
            <a:r>
              <a:rPr lang="en-US" sz="5400" dirty="0">
                <a:solidFill>
                  <a:srgbClr val="002060"/>
                </a:solidFill>
              </a:rPr>
              <a:t>, Heather A. MacKay, Jeffrey Tang, </a:t>
            </a:r>
            <a:r>
              <a:rPr lang="en-US" sz="5400" dirty="0" err="1">
                <a:solidFill>
                  <a:srgbClr val="002060"/>
                </a:solidFill>
              </a:rPr>
              <a:t>Nichalle</a:t>
            </a:r>
            <a:r>
              <a:rPr lang="en-US" sz="5400" dirty="0">
                <a:solidFill>
                  <a:srgbClr val="002060"/>
                </a:solidFill>
              </a:rPr>
              <a:t> </a:t>
            </a:r>
            <a:r>
              <a:rPr lang="en-US" sz="5400" dirty="0" err="1">
                <a:solidFill>
                  <a:srgbClr val="002060"/>
                </a:solidFill>
              </a:rPr>
              <a:t>Brito</a:t>
            </a:r>
            <a:r>
              <a:rPr lang="en-US" sz="5400" dirty="0">
                <a:solidFill>
                  <a:srgbClr val="002060"/>
                </a:solidFill>
              </a:rPr>
              <a:t>, Rebecca </a:t>
            </a:r>
            <a:r>
              <a:rPr lang="en-US" sz="5400" dirty="0" err="1">
                <a:solidFill>
                  <a:srgbClr val="002060"/>
                </a:solidFill>
              </a:rPr>
              <a:t>Asiimwe</a:t>
            </a:r>
            <a:r>
              <a:rPr lang="en-US" sz="5400" dirty="0">
                <a:solidFill>
                  <a:srgbClr val="002060"/>
                </a:solidFill>
              </a:rPr>
              <a:t> </a:t>
            </a:r>
          </a:p>
        </p:txBody>
      </p:sp>
      <p:sp>
        <p:nvSpPr>
          <p:cNvPr id="35" name="Text Placeholder 34"/>
          <p:cNvSpPr>
            <a:spLocks noGrp="1"/>
          </p:cNvSpPr>
          <p:nvPr>
            <p:ph type="body" sz="quarter" idx="4294967295"/>
          </p:nvPr>
        </p:nvSpPr>
        <p:spPr>
          <a:xfrm>
            <a:off x="8008883" y="283779"/>
            <a:ext cx="27558124" cy="2443163"/>
          </a:xfrm>
          <a:prstGeom prst="rect">
            <a:avLst/>
          </a:prstGeom>
        </p:spPr>
        <p:txBody>
          <a:bodyPr>
            <a:noAutofit/>
          </a:bodyPr>
          <a:lstStyle/>
          <a:p>
            <a:pPr marL="0" indent="0" algn="ctr">
              <a:buNone/>
            </a:pPr>
            <a:r>
              <a:rPr lang="en-US" sz="7200" dirty="0">
                <a:solidFill>
                  <a:srgbClr val="002060"/>
                </a:solidFill>
              </a:rPr>
              <a:t>Evaluating Tissue-Specific and Temporal Gene Expression Changes after Simian Immunodeficiency Virus (SIV) Infection in Rhesus Monkeys </a:t>
            </a:r>
          </a:p>
        </p:txBody>
      </p:sp>
      <p:sp>
        <p:nvSpPr>
          <p:cNvPr id="88" name="Text Placeholder 27"/>
          <p:cNvSpPr>
            <a:spLocks noGrp="1"/>
          </p:cNvSpPr>
          <p:nvPr>
            <p:ph type="body" sz="quarter" idx="4294967295"/>
          </p:nvPr>
        </p:nvSpPr>
        <p:spPr>
          <a:xfrm>
            <a:off x="29432980" y="27411408"/>
            <a:ext cx="13509766" cy="987195"/>
          </a:xfrm>
          <a:prstGeom prst="rect">
            <a:avLst/>
          </a:prstGeom>
        </p:spPr>
        <p:txBody>
          <a:bodyPr/>
          <a:lstStyle/>
          <a:p>
            <a:pPr marL="0" indent="0" algn="ctr">
              <a:buNone/>
            </a:pPr>
            <a:r>
              <a:rPr lang="en-US" sz="3700" b="1" u="sng" dirty="0">
                <a:solidFill>
                  <a:srgbClr val="002060"/>
                </a:solidFill>
              </a:rPr>
              <a:t>Conclusion</a:t>
            </a:r>
          </a:p>
        </p:txBody>
      </p:sp>
      <p:sp>
        <p:nvSpPr>
          <p:cNvPr id="40" name="Text Placeholder 20"/>
          <p:cNvSpPr txBox="1">
            <a:spLocks/>
          </p:cNvSpPr>
          <p:nvPr/>
        </p:nvSpPr>
        <p:spPr>
          <a:xfrm>
            <a:off x="941440" y="15104726"/>
            <a:ext cx="13545879" cy="754045"/>
          </a:xfrm>
          <a:prstGeom prst="rect">
            <a:avLst/>
          </a:prstGeom>
          <a:noFill/>
        </p:spPr>
        <p:txBody>
          <a:bodyPr wrap="square" lIns="91436" tIns="91436" rIns="91436" bIns="91436" anchor="ctr" anchorCtr="0">
            <a:spAutoFit/>
          </a:bodyPr>
          <a:lstStyle/>
          <a:p>
            <a:pPr marL="0" marR="0" lvl="0" indent="0" algn="ctr" defTabSz="4388900" rtl="0" eaLnBrk="1" fontAlgn="auto" latinLnBrk="0" hangingPunct="1">
              <a:lnSpc>
                <a:spcPct val="100000"/>
              </a:lnSpc>
              <a:spcBef>
                <a:spcPct val="20000"/>
              </a:spcBef>
              <a:spcAft>
                <a:spcPts val="0"/>
              </a:spcAft>
              <a:buClrTx/>
              <a:buSzTx/>
              <a:buFont typeface="Arial" pitchFamily="34" charset="0"/>
              <a:buNone/>
              <a:tabLst/>
              <a:defRPr/>
            </a:pPr>
            <a:r>
              <a:rPr kumimoji="0" lang="en-US" sz="3700" b="1" i="0" u="sng" strike="noStrike" kern="1200" cap="none" spc="0" normalizeH="0" baseline="0" noProof="0" dirty="0">
                <a:ln>
                  <a:noFill/>
                </a:ln>
                <a:solidFill>
                  <a:srgbClr val="002060"/>
                </a:solidFill>
                <a:effectLst/>
                <a:uLnTx/>
                <a:uFillTx/>
                <a:latin typeface="+mn-lt"/>
                <a:ea typeface="+mn-ea"/>
                <a:cs typeface="+mn-cs"/>
              </a:rPr>
              <a:t>Hypothesis      </a:t>
            </a:r>
          </a:p>
        </p:txBody>
      </p:sp>
      <p:sp>
        <p:nvSpPr>
          <p:cNvPr id="41" name="Text Placeholder 31"/>
          <p:cNvSpPr txBox="1">
            <a:spLocks/>
          </p:cNvSpPr>
          <p:nvPr/>
        </p:nvSpPr>
        <p:spPr>
          <a:xfrm>
            <a:off x="941440" y="15862198"/>
            <a:ext cx="13583133" cy="1308028"/>
          </a:xfrm>
          <a:prstGeom prst="rect">
            <a:avLst/>
          </a:prstGeom>
        </p:spPr>
        <p:txBody>
          <a:bodyPr wrap="square" lIns="228589" tIns="228589" rIns="228589" bIns="228589">
            <a:spAutoFit/>
          </a:bodyPr>
          <a:lstStyle/>
          <a:p>
            <a:pPr>
              <a:spcBef>
                <a:spcPct val="20000"/>
              </a:spcBef>
            </a:pPr>
            <a:r>
              <a:rPr lang="en-US" sz="2500" b="1" dirty="0">
                <a:solidFill>
                  <a:schemeClr val="accent5">
                    <a:lumMod val="50000"/>
                  </a:schemeClr>
                </a:solidFill>
                <a:latin typeface="Times New Roman" pitchFamily="18" charset="0"/>
                <a:cs typeface="Times New Roman" pitchFamily="18" charset="0"/>
              </a:rPr>
              <a:t>Temporal tissue-specific transcriptomic changes occur after SIV infection in Rhesus Monkeys.</a:t>
            </a:r>
          </a:p>
          <a:p>
            <a:pPr marR="0" lvl="0" fontAlgn="auto">
              <a:lnSpc>
                <a:spcPct val="100000"/>
              </a:lnSpc>
              <a:spcBef>
                <a:spcPct val="20000"/>
              </a:spcBef>
              <a:spcAft>
                <a:spcPts val="0"/>
              </a:spcAft>
              <a:buClrTx/>
              <a:buSzTx/>
              <a:tabLst/>
              <a:defRPr/>
            </a:pPr>
            <a:endParaRPr lang="en-US" sz="2500" dirty="0">
              <a:solidFill>
                <a:schemeClr val="accent5">
                  <a:lumMod val="50000"/>
                </a:schemeClr>
              </a:solidFill>
              <a:latin typeface="Times New Roman" pitchFamily="18" charset="0"/>
              <a:cs typeface="Times New Roman" pitchFamily="18" charset="0"/>
            </a:endParaRPr>
          </a:p>
        </p:txBody>
      </p:sp>
      <p:sp>
        <p:nvSpPr>
          <p:cNvPr id="49" name="Text Placeholder 20"/>
          <p:cNvSpPr txBox="1">
            <a:spLocks/>
          </p:cNvSpPr>
          <p:nvPr/>
        </p:nvSpPr>
        <p:spPr>
          <a:xfrm>
            <a:off x="978694" y="20041569"/>
            <a:ext cx="13545879" cy="754045"/>
          </a:xfrm>
          <a:prstGeom prst="rect">
            <a:avLst/>
          </a:prstGeom>
          <a:noFill/>
        </p:spPr>
        <p:txBody>
          <a:bodyPr wrap="square" lIns="91436" tIns="91436" rIns="91436" bIns="91436" anchor="ctr" anchorCtr="0">
            <a:spAutoFit/>
          </a:bodyPr>
          <a:lstStyle/>
          <a:p>
            <a:pPr marL="0" marR="0" lvl="0" indent="0" algn="ctr" defTabSz="4388900" rtl="0" eaLnBrk="1" fontAlgn="auto" latinLnBrk="0" hangingPunct="1">
              <a:lnSpc>
                <a:spcPct val="100000"/>
              </a:lnSpc>
              <a:spcBef>
                <a:spcPct val="20000"/>
              </a:spcBef>
              <a:spcAft>
                <a:spcPts val="0"/>
              </a:spcAft>
              <a:buClrTx/>
              <a:buSzTx/>
              <a:buFont typeface="Arial" pitchFamily="34" charset="0"/>
              <a:buNone/>
              <a:tabLst/>
              <a:defRPr/>
            </a:pPr>
            <a:r>
              <a:rPr kumimoji="0" lang="en-US" sz="3700" b="1" i="0" u="sng" strike="noStrike" kern="1200" cap="none" spc="0" normalizeH="0" baseline="0" noProof="0" dirty="0">
                <a:ln>
                  <a:noFill/>
                </a:ln>
                <a:solidFill>
                  <a:srgbClr val="002060"/>
                </a:solidFill>
                <a:effectLst/>
                <a:uLnTx/>
                <a:uFillTx/>
                <a:latin typeface="+mn-lt"/>
                <a:ea typeface="+mn-ea"/>
                <a:cs typeface="+mn-cs"/>
              </a:rPr>
              <a:t>Study Design</a:t>
            </a:r>
          </a:p>
        </p:txBody>
      </p:sp>
      <p:pic>
        <p:nvPicPr>
          <p:cNvPr id="51" name="image05.jpg" descr="https://www.emeriti.ubc.ca/sites/default/files/Upload/UBC%20Logo.jpg"/>
          <p:cNvPicPr/>
          <p:nvPr/>
        </p:nvPicPr>
        <p:blipFill>
          <a:blip r:embed="rId12" cstate="print"/>
          <a:srcRect/>
          <a:stretch>
            <a:fillRect/>
          </a:stretch>
        </p:blipFill>
        <p:spPr>
          <a:xfrm>
            <a:off x="2295192" y="838559"/>
            <a:ext cx="2301765" cy="2927205"/>
          </a:xfrm>
          <a:prstGeom prst="rect">
            <a:avLst/>
          </a:prstGeom>
          <a:ln/>
        </p:spPr>
      </p:pic>
      <p:sp>
        <p:nvSpPr>
          <p:cNvPr id="71" name="TextBox 70"/>
          <p:cNvSpPr txBox="1"/>
          <p:nvPr/>
        </p:nvSpPr>
        <p:spPr>
          <a:xfrm>
            <a:off x="8801059" y="14649760"/>
            <a:ext cx="1167309" cy="477054"/>
          </a:xfrm>
          <a:prstGeom prst="rect">
            <a:avLst/>
          </a:prstGeom>
          <a:noFill/>
        </p:spPr>
        <p:txBody>
          <a:bodyPr wrap="square" rtlCol="0">
            <a:spAutoFit/>
          </a:bodyPr>
          <a:lstStyle/>
          <a:p>
            <a:endParaRPr lang="en-US" sz="2500" dirty="0">
              <a:latin typeface="Times New Roman" panose="02020603050405020304" pitchFamily="18" charset="0"/>
              <a:cs typeface="Times New Roman" panose="02020603050405020304" pitchFamily="18" charset="0"/>
            </a:endParaRPr>
          </a:p>
        </p:txBody>
      </p:sp>
      <p:sp>
        <p:nvSpPr>
          <p:cNvPr id="62" name="Text Placeholder 21"/>
          <p:cNvSpPr>
            <a:spLocks noGrp="1"/>
          </p:cNvSpPr>
          <p:nvPr/>
        </p:nvSpPr>
        <p:spPr>
          <a:xfrm>
            <a:off x="29358770" y="12019952"/>
            <a:ext cx="13550154" cy="1924497"/>
          </a:xfrm>
          <a:prstGeom prst="rect">
            <a:avLst/>
          </a:prstGeom>
        </p:spPr>
        <p:txBody>
          <a:bodyPr wrap="square" lIns="228589" tIns="228589" rIns="228589" bIns="228589">
            <a:noAutofit/>
          </a:bodyPr>
          <a:lstStyle/>
          <a:p>
            <a:pPr algn="just">
              <a:spcBef>
                <a:spcPts val="600"/>
              </a:spcBef>
              <a:spcAft>
                <a:spcPts val="0"/>
              </a:spcAft>
            </a:pPr>
            <a:r>
              <a:rPr lang="en-US" sz="2500" kern="1200" dirty="0">
                <a:solidFill>
                  <a:srgbClr val="002060"/>
                </a:solidFill>
                <a:effectLst/>
                <a:latin typeface="Times New Roman" charset="0"/>
                <a:ea typeface="Times New Roman" charset="0"/>
              </a:rPr>
              <a:t>To assess whether transcriptomic changes are the same in blood and other tissues, we first calculated the overlap between DE probes in each tissue and blood (Fig. 4A). For the “common DE probes”, we fitted four linear models for each tissue comparing each day to day 0. The resulting fold changes for each probe were compared between tissues (Fig. 4B).</a:t>
            </a:r>
            <a:endParaRPr lang="en-US" sz="2500" dirty="0">
              <a:effectLst/>
              <a:latin typeface="Times New Roman" charset="0"/>
              <a:ea typeface="Times New Roman" charset="0"/>
            </a:endParaRPr>
          </a:p>
        </p:txBody>
      </p:sp>
      <p:sp>
        <p:nvSpPr>
          <p:cNvPr id="82" name="TextBox 81"/>
          <p:cNvSpPr txBox="1"/>
          <p:nvPr/>
        </p:nvSpPr>
        <p:spPr>
          <a:xfrm>
            <a:off x="29399158" y="19549119"/>
            <a:ext cx="13543588" cy="1246495"/>
          </a:xfrm>
          <a:prstGeom prst="rect">
            <a:avLst/>
          </a:prstGeom>
          <a:noFill/>
        </p:spPr>
        <p:txBody>
          <a:bodyPr wrap="square" rtlCol="0">
            <a:spAutoFit/>
          </a:bodyPr>
          <a:lstStyle/>
          <a:p>
            <a:pPr algn="just"/>
            <a:r>
              <a:rPr lang="en-US" sz="2500" b="1" dirty="0">
                <a:solidFill>
                  <a:schemeClr val="accent5">
                    <a:lumMod val="50000"/>
                  </a:schemeClr>
                </a:solidFill>
                <a:latin typeface="Times New Roman" panose="02020603050405020304" pitchFamily="18" charset="0"/>
                <a:cs typeface="Times New Roman" panose="02020603050405020304" pitchFamily="18" charset="0"/>
              </a:rPr>
              <a:t>Figure 4</a:t>
            </a:r>
            <a:r>
              <a:rPr lang="en-US" sz="2500" dirty="0">
                <a:solidFill>
                  <a:schemeClr val="accent5">
                    <a:lumMod val="50000"/>
                  </a:schemeClr>
                </a:solidFill>
                <a:latin typeface="Times New Roman" panose="02020603050405020304" pitchFamily="18" charset="0"/>
                <a:cs typeface="Times New Roman" panose="02020603050405020304" pitchFamily="18" charset="0"/>
              </a:rPr>
              <a:t>: Comparison of DE probes in blood and jejunum. A) Overlap of DE probes. B) Correlation between fold changes of common DE probes. C) Regression statistics from the correlation between fold changes shown in B. </a:t>
            </a:r>
          </a:p>
        </p:txBody>
      </p:sp>
      <p:sp>
        <p:nvSpPr>
          <p:cNvPr id="92" name="TextBox 91"/>
          <p:cNvSpPr txBox="1"/>
          <p:nvPr/>
        </p:nvSpPr>
        <p:spPr>
          <a:xfrm>
            <a:off x="38482051" y="6227404"/>
            <a:ext cx="4366165" cy="4324261"/>
          </a:xfrm>
          <a:prstGeom prst="rect">
            <a:avLst/>
          </a:prstGeom>
          <a:noFill/>
        </p:spPr>
        <p:txBody>
          <a:bodyPr wrap="square" rtlCol="0">
            <a:spAutoFit/>
          </a:bodyPr>
          <a:lstStyle/>
          <a:p>
            <a:pPr marL="47625" algn="just"/>
            <a:r>
              <a:rPr lang="en-US" sz="2500" dirty="0">
                <a:solidFill>
                  <a:schemeClr val="accent5">
                    <a:lumMod val="50000"/>
                  </a:schemeClr>
                </a:solidFill>
                <a:latin typeface="Times New Roman" panose="02020603050405020304" pitchFamily="18" charset="0"/>
                <a:cs typeface="Times New Roman" panose="02020603050405020304" pitchFamily="18" charset="0"/>
              </a:rPr>
              <a:t>Functional annotation clustering based on enrichment score using DAVID revealed that these differentially expressed genes were most enriched for ribosomal related functions. </a:t>
            </a:r>
          </a:p>
          <a:p>
            <a:pPr marL="47625" algn="just"/>
            <a:endParaRPr lang="en-US" sz="2500" dirty="0">
              <a:solidFill>
                <a:schemeClr val="accent5">
                  <a:lumMod val="50000"/>
                </a:schemeClr>
              </a:solidFill>
              <a:latin typeface="Times New Roman" panose="02020603050405020304" pitchFamily="18" charset="0"/>
              <a:cs typeface="Times New Roman" panose="02020603050405020304" pitchFamily="18" charset="0"/>
            </a:endParaRPr>
          </a:p>
          <a:p>
            <a:pPr marL="47625" algn="just"/>
            <a:r>
              <a:rPr lang="en-US" sz="2500" dirty="0">
                <a:solidFill>
                  <a:schemeClr val="accent5">
                    <a:lumMod val="50000"/>
                  </a:schemeClr>
                </a:solidFill>
                <a:latin typeface="Times New Roman" panose="02020603050405020304" pitchFamily="18" charset="0"/>
                <a:cs typeface="Times New Roman" panose="02020603050405020304" pitchFamily="18" charset="0"/>
              </a:rPr>
              <a:t>This was not far from expected due to the nature of the retrovirus as it requires host cell machinery for viral replication. </a:t>
            </a:r>
          </a:p>
        </p:txBody>
      </p:sp>
      <p:sp>
        <p:nvSpPr>
          <p:cNvPr id="9" name="TextBox 8"/>
          <p:cNvSpPr txBox="1"/>
          <p:nvPr/>
        </p:nvSpPr>
        <p:spPr>
          <a:xfrm>
            <a:off x="19915129" y="22191551"/>
            <a:ext cx="8834636" cy="477054"/>
          </a:xfrm>
          <a:prstGeom prst="rect">
            <a:avLst/>
          </a:prstGeom>
          <a:noFill/>
        </p:spPr>
        <p:txBody>
          <a:bodyPr wrap="square" rtlCol="0">
            <a:spAutoFit/>
          </a:bodyPr>
          <a:lstStyle/>
          <a:p>
            <a:r>
              <a:rPr lang="en-US" sz="2500" b="1" dirty="0">
                <a:solidFill>
                  <a:schemeClr val="accent5">
                    <a:lumMod val="50000"/>
                  </a:schemeClr>
                </a:solidFill>
                <a:latin typeface="Times New Roman" panose="02020603050405020304" pitchFamily="18" charset="0"/>
                <a:cs typeface="Times New Roman" panose="02020603050405020304" pitchFamily="18" charset="0"/>
              </a:rPr>
              <a:t>Figure 1</a:t>
            </a:r>
            <a:r>
              <a:rPr lang="en-US" sz="2500" dirty="0">
                <a:solidFill>
                  <a:schemeClr val="accent5">
                    <a:lumMod val="50000"/>
                  </a:schemeClr>
                </a:solidFill>
                <a:latin typeface="Times New Roman" panose="02020603050405020304" pitchFamily="18" charset="0"/>
                <a:cs typeface="Times New Roman" panose="02020603050405020304" pitchFamily="18" charset="0"/>
              </a:rPr>
              <a:t>: Inter-sample correlation before cleanup of colon samples.</a:t>
            </a:r>
          </a:p>
        </p:txBody>
      </p:sp>
      <p:sp>
        <p:nvSpPr>
          <p:cNvPr id="113" name="TextBox 112"/>
          <p:cNvSpPr txBox="1"/>
          <p:nvPr/>
        </p:nvSpPr>
        <p:spPr>
          <a:xfrm>
            <a:off x="15195669" y="31120306"/>
            <a:ext cx="8008296" cy="861774"/>
          </a:xfrm>
          <a:prstGeom prst="rect">
            <a:avLst/>
          </a:prstGeom>
          <a:noFill/>
        </p:spPr>
        <p:txBody>
          <a:bodyPr wrap="square" rtlCol="0">
            <a:spAutoFit/>
          </a:bodyPr>
          <a:lstStyle/>
          <a:p>
            <a:pPr algn="just"/>
            <a:r>
              <a:rPr lang="en-US" sz="2500" b="1" dirty="0">
                <a:solidFill>
                  <a:schemeClr val="accent5">
                    <a:lumMod val="50000"/>
                  </a:schemeClr>
                </a:solidFill>
                <a:latin typeface="Times New Roman" panose="02020603050405020304" pitchFamily="18" charset="0"/>
                <a:cs typeface="Times New Roman" panose="02020603050405020304" pitchFamily="18" charset="0"/>
              </a:rPr>
              <a:t>Figure 2</a:t>
            </a:r>
            <a:r>
              <a:rPr lang="en-US" sz="2500" dirty="0">
                <a:solidFill>
                  <a:schemeClr val="accent5">
                    <a:lumMod val="50000"/>
                  </a:schemeClr>
                </a:solidFill>
                <a:latin typeface="Times New Roman" panose="02020603050405020304" pitchFamily="18" charset="0"/>
                <a:cs typeface="Times New Roman" panose="02020603050405020304" pitchFamily="18" charset="0"/>
              </a:rPr>
              <a:t>: Histogram of the difference in AIC values  between the linear and the quadratic model for the jejunum.</a:t>
            </a:r>
          </a:p>
        </p:txBody>
      </p:sp>
      <p:sp>
        <p:nvSpPr>
          <p:cNvPr id="114" name="TextBox 113"/>
          <p:cNvSpPr txBox="1"/>
          <p:nvPr/>
        </p:nvSpPr>
        <p:spPr>
          <a:xfrm>
            <a:off x="23171023" y="26087923"/>
            <a:ext cx="5243376" cy="1246495"/>
          </a:xfrm>
          <a:prstGeom prst="rect">
            <a:avLst/>
          </a:prstGeom>
          <a:noFill/>
        </p:spPr>
        <p:txBody>
          <a:bodyPr wrap="square" rtlCol="0">
            <a:spAutoFit/>
          </a:bodyPr>
          <a:lstStyle/>
          <a:p>
            <a:pPr algn="just"/>
            <a:r>
              <a:rPr lang="en-US" sz="2500" b="1" dirty="0">
                <a:solidFill>
                  <a:schemeClr val="accent5">
                    <a:lumMod val="50000"/>
                  </a:schemeClr>
                </a:solidFill>
                <a:latin typeface="Times New Roman" panose="02020603050405020304" pitchFamily="18" charset="0"/>
                <a:cs typeface="Times New Roman" panose="02020603050405020304" pitchFamily="18" charset="0"/>
              </a:rPr>
              <a:t>Table 1</a:t>
            </a:r>
            <a:r>
              <a:rPr lang="en-US" sz="2500" dirty="0">
                <a:solidFill>
                  <a:schemeClr val="accent5">
                    <a:lumMod val="50000"/>
                  </a:schemeClr>
                </a:solidFill>
                <a:latin typeface="Times New Roman" panose="02020603050405020304" pitchFamily="18" charset="0"/>
                <a:cs typeface="Times New Roman" panose="02020603050405020304" pitchFamily="18" charset="0"/>
              </a:rPr>
              <a:t>: The number of differentially expressed genes for each tissue using the quadratic models. </a:t>
            </a:r>
          </a:p>
        </p:txBody>
      </p:sp>
      <p:graphicFrame>
        <p:nvGraphicFramePr>
          <p:cNvPr id="18" name="Table 17"/>
          <p:cNvGraphicFramePr>
            <a:graphicFrameLocks noGrp="1"/>
          </p:cNvGraphicFramePr>
          <p:nvPr>
            <p:extLst>
              <p:ext uri="{D42A27DB-BD31-4B8C-83A1-F6EECF244321}">
                <p14:modId xmlns:p14="http://schemas.microsoft.com/office/powerpoint/2010/main" val="205642713"/>
              </p:ext>
            </p:extLst>
          </p:nvPr>
        </p:nvGraphicFramePr>
        <p:xfrm>
          <a:off x="23234116" y="27447819"/>
          <a:ext cx="4895084" cy="4562252"/>
        </p:xfrm>
        <a:graphic>
          <a:graphicData uri="http://schemas.openxmlformats.org/drawingml/2006/table">
            <a:tbl>
              <a:tblPr firstRow="1" bandRow="1">
                <a:tableStyleId>{3B4B98B0-60AC-42C2-AFA5-B58CD77FA1E5}</a:tableStyleId>
              </a:tblPr>
              <a:tblGrid>
                <a:gridCol w="2447542">
                  <a:extLst>
                    <a:ext uri="{9D8B030D-6E8A-4147-A177-3AD203B41FA5}">
                      <a16:colId xmlns="" xmlns:a16="http://schemas.microsoft.com/office/drawing/2014/main" val="20000"/>
                    </a:ext>
                  </a:extLst>
                </a:gridCol>
                <a:gridCol w="2447542">
                  <a:extLst>
                    <a:ext uri="{9D8B030D-6E8A-4147-A177-3AD203B41FA5}">
                      <a16:colId xmlns="" xmlns:a16="http://schemas.microsoft.com/office/drawing/2014/main" val="20001"/>
                    </a:ext>
                  </a:extLst>
                </a:gridCol>
              </a:tblGrid>
              <a:tr h="711247">
                <a:tc>
                  <a:txBody>
                    <a:bodyPr/>
                    <a:lstStyle/>
                    <a:p>
                      <a:r>
                        <a:rPr lang="en-US" sz="1900" dirty="0"/>
                        <a:t>Tissue</a:t>
                      </a:r>
                      <a:endParaRPr lang="en-US" sz="1900" dirty="0">
                        <a:latin typeface="Times New Roman" charset="0"/>
                        <a:ea typeface="Times New Roman" charset="0"/>
                        <a:cs typeface="Times New Roman" charset="0"/>
                      </a:endParaRPr>
                    </a:p>
                  </a:txBody>
                  <a:tcPr/>
                </a:tc>
                <a:tc>
                  <a:txBody>
                    <a:bodyPr/>
                    <a:lstStyle/>
                    <a:p>
                      <a:r>
                        <a:rPr lang="en-US" sz="1900" dirty="0"/>
                        <a:t>Number of hits at FDR &lt;= 0.05</a:t>
                      </a:r>
                      <a:endParaRPr lang="en-US" sz="1900" dirty="0">
                        <a:latin typeface="Times New Roman" charset="0"/>
                        <a:ea typeface="Times New Roman" charset="0"/>
                        <a:cs typeface="Times New Roman" charset="0"/>
                      </a:endParaRPr>
                    </a:p>
                  </a:txBody>
                  <a:tcPr/>
                </a:tc>
                <a:extLst>
                  <a:ext uri="{0D108BD9-81ED-4DB2-BD59-A6C34878D82A}">
                    <a16:rowId xmlns="" xmlns:a16="http://schemas.microsoft.com/office/drawing/2014/main" val="10000"/>
                  </a:ext>
                </a:extLst>
              </a:tr>
              <a:tr h="487531">
                <a:tc>
                  <a:txBody>
                    <a:bodyPr/>
                    <a:lstStyle/>
                    <a:p>
                      <a:r>
                        <a:rPr lang="en-US" sz="1900" dirty="0"/>
                        <a:t>Jejunum</a:t>
                      </a:r>
                      <a:endParaRPr lang="en-US" sz="1900" dirty="0">
                        <a:latin typeface="Times New Roman" charset="0"/>
                        <a:ea typeface="Times New Roman" charset="0"/>
                        <a:cs typeface="Times New Roman" charset="0"/>
                      </a:endParaRPr>
                    </a:p>
                  </a:txBody>
                  <a:tcPr/>
                </a:tc>
                <a:tc>
                  <a:txBody>
                    <a:bodyPr/>
                    <a:lstStyle/>
                    <a:p>
                      <a:r>
                        <a:rPr lang="en-US" sz="1900" dirty="0"/>
                        <a:t>5463</a:t>
                      </a:r>
                      <a:endParaRPr lang="en-US" sz="1900" dirty="0">
                        <a:latin typeface="Times New Roman" charset="0"/>
                        <a:ea typeface="Times New Roman" charset="0"/>
                        <a:cs typeface="Times New Roman" charset="0"/>
                      </a:endParaRPr>
                    </a:p>
                  </a:txBody>
                  <a:tcPr/>
                </a:tc>
                <a:extLst>
                  <a:ext uri="{0D108BD9-81ED-4DB2-BD59-A6C34878D82A}">
                    <a16:rowId xmlns="" xmlns:a16="http://schemas.microsoft.com/office/drawing/2014/main" val="10001"/>
                  </a:ext>
                </a:extLst>
              </a:tr>
              <a:tr h="451419">
                <a:tc>
                  <a:txBody>
                    <a:bodyPr/>
                    <a:lstStyle/>
                    <a:p>
                      <a:r>
                        <a:rPr lang="en-US" sz="1900" dirty="0"/>
                        <a:t>Blood</a:t>
                      </a:r>
                      <a:endParaRPr lang="en-US" sz="1900" dirty="0">
                        <a:latin typeface="Times New Roman" charset="0"/>
                        <a:ea typeface="Times New Roman" charset="0"/>
                        <a:cs typeface="Times New Roman" charset="0"/>
                      </a:endParaRPr>
                    </a:p>
                  </a:txBody>
                  <a:tcPr/>
                </a:tc>
                <a:tc>
                  <a:txBody>
                    <a:bodyPr/>
                    <a:lstStyle/>
                    <a:p>
                      <a:r>
                        <a:rPr lang="en-US" sz="1900" dirty="0"/>
                        <a:t>4103</a:t>
                      </a:r>
                      <a:endParaRPr lang="en-US" sz="1900" dirty="0">
                        <a:latin typeface="Times New Roman" charset="0"/>
                        <a:ea typeface="Times New Roman" charset="0"/>
                        <a:cs typeface="Times New Roman" charset="0"/>
                      </a:endParaRPr>
                    </a:p>
                  </a:txBody>
                  <a:tcPr/>
                </a:tc>
                <a:extLst>
                  <a:ext uri="{0D108BD9-81ED-4DB2-BD59-A6C34878D82A}">
                    <a16:rowId xmlns="" xmlns:a16="http://schemas.microsoft.com/office/drawing/2014/main" val="10002"/>
                  </a:ext>
                </a:extLst>
              </a:tr>
              <a:tr h="487532">
                <a:tc>
                  <a:txBody>
                    <a:bodyPr/>
                    <a:lstStyle/>
                    <a:p>
                      <a:r>
                        <a:rPr lang="en-US" sz="1900" dirty="0"/>
                        <a:t>Tonsil</a:t>
                      </a:r>
                      <a:endParaRPr lang="en-US" sz="1900" dirty="0">
                        <a:latin typeface="Times New Roman" charset="0"/>
                        <a:ea typeface="Times New Roman" charset="0"/>
                        <a:cs typeface="Times New Roman" charset="0"/>
                      </a:endParaRPr>
                    </a:p>
                  </a:txBody>
                  <a:tcPr/>
                </a:tc>
                <a:tc>
                  <a:txBody>
                    <a:bodyPr/>
                    <a:lstStyle/>
                    <a:p>
                      <a:r>
                        <a:rPr lang="en-US" sz="1900" dirty="0"/>
                        <a:t>316</a:t>
                      </a:r>
                      <a:endParaRPr lang="en-US" sz="1900" dirty="0">
                        <a:latin typeface="Times New Roman" charset="0"/>
                        <a:ea typeface="Times New Roman" charset="0"/>
                        <a:cs typeface="Times New Roman" charset="0"/>
                      </a:endParaRPr>
                    </a:p>
                  </a:txBody>
                  <a:tcPr/>
                </a:tc>
                <a:extLst>
                  <a:ext uri="{0D108BD9-81ED-4DB2-BD59-A6C34878D82A}">
                    <a16:rowId xmlns="" xmlns:a16="http://schemas.microsoft.com/office/drawing/2014/main" val="10003"/>
                  </a:ext>
                </a:extLst>
              </a:tr>
              <a:tr h="577815">
                <a:tc>
                  <a:txBody>
                    <a:bodyPr/>
                    <a:lstStyle/>
                    <a:p>
                      <a:r>
                        <a:rPr lang="en-US" sz="1900" dirty="0"/>
                        <a:t>Auxiliary Lymph Node</a:t>
                      </a:r>
                      <a:endParaRPr lang="en-US" sz="1900" dirty="0">
                        <a:latin typeface="Times New Roman" charset="0"/>
                        <a:ea typeface="Times New Roman" charset="0"/>
                        <a:cs typeface="Times New Roman" charset="0"/>
                      </a:endParaRPr>
                    </a:p>
                  </a:txBody>
                  <a:tcPr/>
                </a:tc>
                <a:tc>
                  <a:txBody>
                    <a:bodyPr/>
                    <a:lstStyle/>
                    <a:p>
                      <a:r>
                        <a:rPr lang="en-US" sz="1900" dirty="0"/>
                        <a:t>2561</a:t>
                      </a:r>
                      <a:endParaRPr lang="en-US" sz="1900" dirty="0">
                        <a:latin typeface="Times New Roman" charset="0"/>
                        <a:ea typeface="Times New Roman" charset="0"/>
                        <a:cs typeface="Times New Roman" charset="0"/>
                      </a:endParaRPr>
                    </a:p>
                  </a:txBody>
                  <a:tcPr/>
                </a:tc>
                <a:extLst>
                  <a:ext uri="{0D108BD9-81ED-4DB2-BD59-A6C34878D82A}">
                    <a16:rowId xmlns="" xmlns:a16="http://schemas.microsoft.com/office/drawing/2014/main" val="10004"/>
                  </a:ext>
                </a:extLst>
              </a:tr>
              <a:tr h="577816">
                <a:tc>
                  <a:txBody>
                    <a:bodyPr/>
                    <a:lstStyle/>
                    <a:p>
                      <a:r>
                        <a:rPr lang="en-US" sz="1900" dirty="0"/>
                        <a:t>Mesenteric Lymph Node</a:t>
                      </a:r>
                      <a:endParaRPr lang="en-US" sz="1900" dirty="0">
                        <a:latin typeface="Times New Roman" charset="0"/>
                        <a:ea typeface="Times New Roman" charset="0"/>
                        <a:cs typeface="Times New Roman" charset="0"/>
                      </a:endParaRPr>
                    </a:p>
                  </a:txBody>
                  <a:tcPr/>
                </a:tc>
                <a:tc>
                  <a:txBody>
                    <a:bodyPr/>
                    <a:lstStyle/>
                    <a:p>
                      <a:r>
                        <a:rPr lang="en-US" sz="1900" dirty="0"/>
                        <a:t>2063</a:t>
                      </a:r>
                      <a:endParaRPr lang="en-US" sz="1900" dirty="0">
                        <a:latin typeface="Times New Roman" charset="0"/>
                        <a:ea typeface="Times New Roman" charset="0"/>
                        <a:cs typeface="Times New Roman" charset="0"/>
                      </a:endParaRPr>
                    </a:p>
                  </a:txBody>
                  <a:tcPr/>
                </a:tc>
                <a:extLst>
                  <a:ext uri="{0D108BD9-81ED-4DB2-BD59-A6C34878D82A}">
                    <a16:rowId xmlns="" xmlns:a16="http://schemas.microsoft.com/office/drawing/2014/main" val="10005"/>
                  </a:ext>
                </a:extLst>
              </a:tr>
              <a:tr h="546780">
                <a:tc>
                  <a:txBody>
                    <a:bodyPr/>
                    <a:lstStyle/>
                    <a:p>
                      <a:r>
                        <a:rPr lang="en-US" sz="1900" dirty="0"/>
                        <a:t>Genital Pelvic Lymph</a:t>
                      </a:r>
                      <a:r>
                        <a:rPr lang="en-US" sz="1900" baseline="0" dirty="0"/>
                        <a:t> Node</a:t>
                      </a:r>
                      <a:endParaRPr lang="en-US" sz="1900" dirty="0">
                        <a:latin typeface="Times New Roman" charset="0"/>
                        <a:ea typeface="Times New Roman" charset="0"/>
                        <a:cs typeface="Times New Roman" charset="0"/>
                      </a:endParaRPr>
                    </a:p>
                  </a:txBody>
                  <a:tcPr/>
                </a:tc>
                <a:tc>
                  <a:txBody>
                    <a:bodyPr/>
                    <a:lstStyle/>
                    <a:p>
                      <a:r>
                        <a:rPr lang="en-US" sz="1900" dirty="0"/>
                        <a:t>1886</a:t>
                      </a:r>
                      <a:endParaRPr lang="en-US" sz="1900" dirty="0">
                        <a:latin typeface="Times New Roman" charset="0"/>
                        <a:ea typeface="Times New Roman" charset="0"/>
                        <a:cs typeface="Times New Roman" charset="0"/>
                      </a:endParaRPr>
                    </a:p>
                  </a:txBody>
                  <a:tcPr/>
                </a:tc>
                <a:extLst>
                  <a:ext uri="{0D108BD9-81ED-4DB2-BD59-A6C34878D82A}">
                    <a16:rowId xmlns="" xmlns:a16="http://schemas.microsoft.com/office/drawing/2014/main" val="10006"/>
                  </a:ext>
                </a:extLst>
              </a:tr>
              <a:tr h="505588">
                <a:tc>
                  <a:txBody>
                    <a:bodyPr/>
                    <a:lstStyle/>
                    <a:p>
                      <a:r>
                        <a:rPr lang="en-US" sz="1900" dirty="0"/>
                        <a:t>Colon</a:t>
                      </a:r>
                      <a:endParaRPr lang="en-US" sz="1900" dirty="0">
                        <a:latin typeface="Times New Roman" charset="0"/>
                        <a:ea typeface="Times New Roman" charset="0"/>
                        <a:cs typeface="Times New Roman" charset="0"/>
                      </a:endParaRPr>
                    </a:p>
                  </a:txBody>
                  <a:tcPr/>
                </a:tc>
                <a:tc>
                  <a:txBody>
                    <a:bodyPr/>
                    <a:lstStyle/>
                    <a:p>
                      <a:r>
                        <a:rPr lang="en-US" sz="1900" dirty="0"/>
                        <a:t>595</a:t>
                      </a:r>
                      <a:endParaRPr lang="en-US" sz="1900" dirty="0">
                        <a:latin typeface="Times New Roman" charset="0"/>
                        <a:ea typeface="Times New Roman" charset="0"/>
                        <a:cs typeface="Times New Roman" charset="0"/>
                      </a:endParaRPr>
                    </a:p>
                  </a:txBody>
                  <a:tcPr/>
                </a:tc>
                <a:extLst>
                  <a:ext uri="{0D108BD9-81ED-4DB2-BD59-A6C34878D82A}">
                    <a16:rowId xmlns="" xmlns:a16="http://schemas.microsoft.com/office/drawing/2014/main" val="10007"/>
                  </a:ext>
                </a:extLst>
              </a:tr>
            </a:tbl>
          </a:graphicData>
        </a:graphic>
      </p:graphicFrame>
      <p:sp>
        <p:nvSpPr>
          <p:cNvPr id="23" name="Rectangle 22"/>
          <p:cNvSpPr/>
          <p:nvPr/>
        </p:nvSpPr>
        <p:spPr>
          <a:xfrm>
            <a:off x="29532126" y="10735602"/>
            <a:ext cx="9345029" cy="861774"/>
          </a:xfrm>
          <a:prstGeom prst="rect">
            <a:avLst/>
          </a:prstGeom>
        </p:spPr>
        <p:txBody>
          <a:bodyPr wrap="square">
            <a:spAutoFit/>
          </a:bodyPr>
          <a:lstStyle/>
          <a:p>
            <a:r>
              <a:rPr lang="en-US" sz="2500" b="1" dirty="0">
                <a:solidFill>
                  <a:schemeClr val="accent5">
                    <a:lumMod val="50000"/>
                  </a:schemeClr>
                </a:solidFill>
                <a:latin typeface="Times New Roman" panose="02020603050405020304" pitchFamily="18" charset="0"/>
                <a:cs typeface="Times New Roman" panose="02020603050405020304" pitchFamily="18" charset="0"/>
              </a:rPr>
              <a:t>Figure 3</a:t>
            </a:r>
            <a:r>
              <a:rPr lang="en-US" sz="2500" dirty="0">
                <a:solidFill>
                  <a:schemeClr val="accent5">
                    <a:lumMod val="50000"/>
                  </a:schemeClr>
                </a:solidFill>
                <a:latin typeface="Times New Roman" panose="02020603050405020304" pitchFamily="18" charset="0"/>
                <a:cs typeface="Times New Roman" panose="02020603050405020304" pitchFamily="18" charset="0"/>
              </a:rPr>
              <a:t>: The top annotation cluster of differentially expressed probes in the Mesenteric Lymph Node [DAVID and KEGG pathway analysis]. </a:t>
            </a:r>
          </a:p>
        </p:txBody>
      </p:sp>
      <p:pic>
        <p:nvPicPr>
          <p:cNvPr id="30" name="Picture 29"/>
          <p:cNvPicPr>
            <a:picLocks noChangeAspect="1"/>
          </p:cNvPicPr>
          <p:nvPr/>
        </p:nvPicPr>
        <p:blipFill>
          <a:blip r:embed="rId13" cstate="print"/>
          <a:stretch>
            <a:fillRect/>
          </a:stretch>
        </p:blipFill>
        <p:spPr>
          <a:xfrm>
            <a:off x="29713048" y="13917298"/>
            <a:ext cx="4219237" cy="2576222"/>
          </a:xfrm>
          <a:prstGeom prst="rect">
            <a:avLst/>
          </a:prstGeom>
        </p:spPr>
      </p:pic>
      <p:graphicFrame>
        <p:nvGraphicFramePr>
          <p:cNvPr id="115" name="Table 114"/>
          <p:cNvGraphicFramePr>
            <a:graphicFrameLocks noGrp="1"/>
          </p:cNvGraphicFramePr>
          <p:nvPr>
            <p:extLst>
              <p:ext uri="{D42A27DB-BD31-4B8C-83A1-F6EECF244321}">
                <p14:modId xmlns:p14="http://schemas.microsoft.com/office/powerpoint/2010/main" val="218060234"/>
              </p:ext>
            </p:extLst>
          </p:nvPr>
        </p:nvGraphicFramePr>
        <p:xfrm>
          <a:off x="29517788" y="16648579"/>
          <a:ext cx="4414498" cy="2800310"/>
        </p:xfrm>
        <a:graphic>
          <a:graphicData uri="http://schemas.openxmlformats.org/drawingml/2006/table">
            <a:tbl>
              <a:tblPr firstRow="1" bandRow="1">
                <a:tableStyleId>{3B4B98B0-60AC-42C2-AFA5-B58CD77FA1E5}</a:tableStyleId>
              </a:tblPr>
              <a:tblGrid>
                <a:gridCol w="1116390">
                  <a:extLst>
                    <a:ext uri="{9D8B030D-6E8A-4147-A177-3AD203B41FA5}">
                      <a16:colId xmlns="" xmlns:a16="http://schemas.microsoft.com/office/drawing/2014/main" val="20000"/>
                    </a:ext>
                  </a:extLst>
                </a:gridCol>
                <a:gridCol w="1186377">
                  <a:extLst>
                    <a:ext uri="{9D8B030D-6E8A-4147-A177-3AD203B41FA5}">
                      <a16:colId xmlns="" xmlns:a16="http://schemas.microsoft.com/office/drawing/2014/main" val="20001"/>
                    </a:ext>
                  </a:extLst>
                </a:gridCol>
                <a:gridCol w="849419">
                  <a:extLst>
                    <a:ext uri="{9D8B030D-6E8A-4147-A177-3AD203B41FA5}">
                      <a16:colId xmlns="" xmlns:a16="http://schemas.microsoft.com/office/drawing/2014/main" val="20002"/>
                    </a:ext>
                  </a:extLst>
                </a:gridCol>
                <a:gridCol w="1262312">
                  <a:extLst>
                    <a:ext uri="{9D8B030D-6E8A-4147-A177-3AD203B41FA5}">
                      <a16:colId xmlns="" xmlns:a16="http://schemas.microsoft.com/office/drawing/2014/main" val="20003"/>
                    </a:ext>
                  </a:extLst>
                </a:gridCol>
              </a:tblGrid>
              <a:tr h="560062">
                <a:tc>
                  <a:txBody>
                    <a:bodyPr/>
                    <a:lstStyle/>
                    <a:p>
                      <a:endParaRPr lang="en-US" sz="1400" dirty="0">
                        <a:latin typeface="Times New Roman" charset="0"/>
                        <a:ea typeface="Times New Roman" charset="0"/>
                        <a:cs typeface="Times New Roman" charset="0"/>
                      </a:endParaRPr>
                    </a:p>
                  </a:txBody>
                  <a:tcPr/>
                </a:tc>
                <a:tc>
                  <a:txBody>
                    <a:bodyPr/>
                    <a:lstStyle/>
                    <a:p>
                      <a:r>
                        <a:rPr lang="en-US" sz="1400" dirty="0">
                          <a:latin typeface="Times New Roman" charset="0"/>
                          <a:ea typeface="Times New Roman" charset="0"/>
                          <a:cs typeface="Times New Roman" charset="0"/>
                        </a:rPr>
                        <a:t>Intercept</a:t>
                      </a:r>
                    </a:p>
                  </a:txBody>
                  <a:tcPr/>
                </a:tc>
                <a:tc>
                  <a:txBody>
                    <a:bodyPr/>
                    <a:lstStyle/>
                    <a:p>
                      <a:r>
                        <a:rPr lang="en-US" sz="1400" dirty="0">
                          <a:latin typeface="Times New Roman" charset="0"/>
                          <a:ea typeface="Times New Roman" charset="0"/>
                          <a:cs typeface="Times New Roman" charset="0"/>
                        </a:rPr>
                        <a:t>Slope</a:t>
                      </a:r>
                    </a:p>
                  </a:txBody>
                  <a:tcPr/>
                </a:tc>
                <a:tc>
                  <a:txBody>
                    <a:bodyPr/>
                    <a:lstStyle/>
                    <a:p>
                      <a:r>
                        <a:rPr lang="en-US" sz="1400" dirty="0">
                          <a:latin typeface="Times New Roman" charset="0"/>
                          <a:ea typeface="Times New Roman" charset="0"/>
                          <a:cs typeface="Times New Roman" charset="0"/>
                        </a:rPr>
                        <a:t>Adj. R^2</a:t>
                      </a:r>
                    </a:p>
                  </a:txBody>
                  <a:tcPr/>
                </a:tc>
                <a:extLst>
                  <a:ext uri="{0D108BD9-81ED-4DB2-BD59-A6C34878D82A}">
                    <a16:rowId xmlns="" xmlns:a16="http://schemas.microsoft.com/office/drawing/2014/main" val="10000"/>
                  </a:ext>
                </a:extLst>
              </a:tr>
              <a:tr h="560062">
                <a:tc>
                  <a:txBody>
                    <a:bodyPr/>
                    <a:lstStyle/>
                    <a:p>
                      <a:r>
                        <a:rPr lang="en-US" sz="1400" dirty="0">
                          <a:latin typeface="+mn-lt"/>
                          <a:ea typeface="+mn-ea"/>
                          <a:cs typeface="+mn-cs"/>
                        </a:rPr>
                        <a:t>Day</a:t>
                      </a:r>
                      <a:r>
                        <a:rPr lang="en-US" sz="1400" baseline="0" dirty="0">
                          <a:latin typeface="+mn-lt"/>
                          <a:ea typeface="+mn-ea"/>
                          <a:cs typeface="+mn-cs"/>
                        </a:rPr>
                        <a:t> 1 vs. 0</a:t>
                      </a:r>
                      <a:endParaRPr lang="en-US" sz="1400" dirty="0">
                        <a:latin typeface="Times New Roman" charset="0"/>
                        <a:ea typeface="Times New Roman" charset="0"/>
                        <a:cs typeface="Times New Roman" charset="0"/>
                      </a:endParaRPr>
                    </a:p>
                  </a:txBody>
                  <a:tcPr/>
                </a:tc>
                <a:tc>
                  <a:txBody>
                    <a:bodyPr/>
                    <a:lstStyle/>
                    <a:p>
                      <a:r>
                        <a:rPr lang="en-US" sz="1400" dirty="0">
                          <a:latin typeface="+mn-lt"/>
                          <a:ea typeface="+mn-ea"/>
                          <a:cs typeface="+mn-cs"/>
                        </a:rPr>
                        <a:t>0.009</a:t>
                      </a:r>
                      <a:endParaRPr lang="en-US" sz="1400" dirty="0">
                        <a:latin typeface="Times New Roman" charset="0"/>
                        <a:ea typeface="Times New Roman" charset="0"/>
                        <a:cs typeface="Times New Roman" charset="0"/>
                      </a:endParaRPr>
                    </a:p>
                  </a:txBody>
                  <a:tcPr/>
                </a:tc>
                <a:tc>
                  <a:txBody>
                    <a:bodyPr/>
                    <a:lstStyle/>
                    <a:p>
                      <a:r>
                        <a:rPr lang="en-US" sz="1400" dirty="0">
                          <a:latin typeface="Times New Roman" charset="0"/>
                          <a:ea typeface="Times New Roman" charset="0"/>
                          <a:cs typeface="Times New Roman" charset="0"/>
                        </a:rPr>
                        <a:t>1.10</a:t>
                      </a:r>
                    </a:p>
                  </a:txBody>
                  <a:tcPr/>
                </a:tc>
                <a:tc>
                  <a:txBody>
                    <a:bodyPr/>
                    <a:lstStyle/>
                    <a:p>
                      <a:r>
                        <a:rPr lang="en-US" sz="1400" dirty="0">
                          <a:latin typeface="Times New Roman" charset="0"/>
                          <a:ea typeface="Times New Roman" charset="0"/>
                          <a:cs typeface="Times New Roman" charset="0"/>
                        </a:rPr>
                        <a:t>0.57</a:t>
                      </a:r>
                    </a:p>
                  </a:txBody>
                  <a:tcPr/>
                </a:tc>
                <a:extLst>
                  <a:ext uri="{0D108BD9-81ED-4DB2-BD59-A6C34878D82A}">
                    <a16:rowId xmlns="" xmlns:a16="http://schemas.microsoft.com/office/drawing/2014/main" val="10001"/>
                  </a:ext>
                </a:extLst>
              </a:tr>
              <a:tr h="560062">
                <a:tc>
                  <a:txBody>
                    <a:bodyPr/>
                    <a:lstStyle/>
                    <a:p>
                      <a:r>
                        <a:rPr lang="en-US" sz="1400" dirty="0">
                          <a:latin typeface="Times New Roman" charset="0"/>
                          <a:ea typeface="Times New Roman" charset="0"/>
                          <a:cs typeface="Times New Roman" charset="0"/>
                        </a:rPr>
                        <a:t>Day</a:t>
                      </a:r>
                      <a:r>
                        <a:rPr lang="en-US" sz="1400" baseline="0" dirty="0">
                          <a:latin typeface="Times New Roman" charset="0"/>
                          <a:ea typeface="Times New Roman" charset="0"/>
                          <a:cs typeface="Times New Roman" charset="0"/>
                        </a:rPr>
                        <a:t> 3 vs. 0</a:t>
                      </a:r>
                      <a:endParaRPr lang="en-US" sz="1400" dirty="0">
                        <a:latin typeface="Times New Roman" charset="0"/>
                        <a:ea typeface="Times New Roman" charset="0"/>
                        <a:cs typeface="Times New Roman" charset="0"/>
                      </a:endParaRPr>
                    </a:p>
                  </a:txBody>
                  <a:tcPr/>
                </a:tc>
                <a:tc>
                  <a:txBody>
                    <a:bodyPr/>
                    <a:lstStyle/>
                    <a:p>
                      <a:r>
                        <a:rPr lang="en-US" sz="1400" dirty="0"/>
                        <a:t>0.0151</a:t>
                      </a:r>
                      <a:endParaRPr lang="en-US" sz="1400" dirty="0">
                        <a:latin typeface="Times New Roman" charset="0"/>
                        <a:ea typeface="Times New Roman" charset="0"/>
                        <a:cs typeface="Times New Roman" charset="0"/>
                      </a:endParaRPr>
                    </a:p>
                  </a:txBody>
                  <a:tcPr/>
                </a:tc>
                <a:tc>
                  <a:txBody>
                    <a:bodyPr/>
                    <a:lstStyle/>
                    <a:p>
                      <a:r>
                        <a:rPr lang="en-US" sz="1400" dirty="0">
                          <a:latin typeface="Times New Roman" charset="0"/>
                          <a:ea typeface="Times New Roman" charset="0"/>
                          <a:cs typeface="Times New Roman" charset="0"/>
                        </a:rPr>
                        <a:t>0.92</a:t>
                      </a:r>
                    </a:p>
                  </a:txBody>
                  <a:tcPr/>
                </a:tc>
                <a:tc>
                  <a:txBody>
                    <a:bodyPr/>
                    <a:lstStyle/>
                    <a:p>
                      <a:r>
                        <a:rPr lang="en-US" sz="1400" dirty="0">
                          <a:latin typeface="Times New Roman" charset="0"/>
                          <a:ea typeface="Times New Roman" charset="0"/>
                          <a:cs typeface="Times New Roman" charset="0"/>
                        </a:rPr>
                        <a:t>0.55</a:t>
                      </a:r>
                    </a:p>
                  </a:txBody>
                  <a:tcPr/>
                </a:tc>
                <a:extLst>
                  <a:ext uri="{0D108BD9-81ED-4DB2-BD59-A6C34878D82A}">
                    <a16:rowId xmlns="" xmlns:a16="http://schemas.microsoft.com/office/drawing/2014/main" val="10002"/>
                  </a:ext>
                </a:extLst>
              </a:tr>
              <a:tr h="560062">
                <a:tc>
                  <a:txBody>
                    <a:bodyPr/>
                    <a:lstStyle/>
                    <a:p>
                      <a:r>
                        <a:rPr lang="en-US" sz="1400" dirty="0"/>
                        <a:t>Day 7 vs. 0 </a:t>
                      </a:r>
                      <a:endParaRPr lang="en-US" sz="1400" dirty="0">
                        <a:latin typeface="Times New Roman" charset="0"/>
                        <a:ea typeface="Times New Roman" charset="0"/>
                        <a:cs typeface="Times New Roman" charset="0"/>
                      </a:endParaRPr>
                    </a:p>
                  </a:txBody>
                  <a:tcPr/>
                </a:tc>
                <a:tc>
                  <a:txBody>
                    <a:bodyPr/>
                    <a:lstStyle/>
                    <a:p>
                      <a:r>
                        <a:rPr lang="en-US" sz="1400" dirty="0"/>
                        <a:t>0.0039</a:t>
                      </a:r>
                      <a:endParaRPr lang="en-US" sz="1400" dirty="0">
                        <a:latin typeface="Times New Roman" charset="0"/>
                        <a:ea typeface="Times New Roman" charset="0"/>
                        <a:cs typeface="Times New Roman" charset="0"/>
                      </a:endParaRPr>
                    </a:p>
                  </a:txBody>
                  <a:tcPr/>
                </a:tc>
                <a:tc>
                  <a:txBody>
                    <a:bodyPr/>
                    <a:lstStyle/>
                    <a:p>
                      <a:r>
                        <a:rPr lang="en-US" sz="1400" dirty="0">
                          <a:latin typeface="Times New Roman" charset="0"/>
                          <a:ea typeface="Times New Roman" charset="0"/>
                          <a:cs typeface="Times New Roman" charset="0"/>
                        </a:rPr>
                        <a:t>1.11</a:t>
                      </a:r>
                    </a:p>
                  </a:txBody>
                  <a:tcPr/>
                </a:tc>
                <a:tc>
                  <a:txBody>
                    <a:bodyPr/>
                    <a:lstStyle/>
                    <a:p>
                      <a:r>
                        <a:rPr lang="en-US" sz="1400" dirty="0">
                          <a:latin typeface="Times New Roman" charset="0"/>
                          <a:ea typeface="Times New Roman" charset="0"/>
                          <a:cs typeface="Times New Roman" charset="0"/>
                        </a:rPr>
                        <a:t>0.63</a:t>
                      </a:r>
                    </a:p>
                  </a:txBody>
                  <a:tcPr/>
                </a:tc>
                <a:extLst>
                  <a:ext uri="{0D108BD9-81ED-4DB2-BD59-A6C34878D82A}">
                    <a16:rowId xmlns="" xmlns:a16="http://schemas.microsoft.com/office/drawing/2014/main" val="10003"/>
                  </a:ext>
                </a:extLst>
              </a:tr>
              <a:tr h="560062">
                <a:tc>
                  <a:txBody>
                    <a:bodyPr/>
                    <a:lstStyle/>
                    <a:p>
                      <a:r>
                        <a:rPr lang="en-US" sz="1400" dirty="0">
                          <a:latin typeface="Times New Roman" charset="0"/>
                          <a:ea typeface="Times New Roman" charset="0"/>
                          <a:cs typeface="Times New Roman" charset="0"/>
                        </a:rPr>
                        <a:t>Day 10 vs. 0 </a:t>
                      </a:r>
                    </a:p>
                  </a:txBody>
                  <a:tcPr/>
                </a:tc>
                <a:tc>
                  <a:txBody>
                    <a:bodyPr/>
                    <a:lstStyle/>
                    <a:p>
                      <a:r>
                        <a:rPr lang="en-US" sz="1400" dirty="0">
                          <a:latin typeface="+mn-lt"/>
                          <a:ea typeface="+mn-ea"/>
                          <a:cs typeface="+mn-cs"/>
                        </a:rPr>
                        <a:t>-0.0085</a:t>
                      </a:r>
                      <a:endParaRPr lang="en-US" sz="1400" dirty="0">
                        <a:latin typeface="Times New Roman" charset="0"/>
                        <a:ea typeface="Times New Roman" charset="0"/>
                        <a:cs typeface="Times New Roman" charset="0"/>
                      </a:endParaRPr>
                    </a:p>
                  </a:txBody>
                  <a:tcPr/>
                </a:tc>
                <a:tc>
                  <a:txBody>
                    <a:bodyPr/>
                    <a:lstStyle/>
                    <a:p>
                      <a:r>
                        <a:rPr lang="en-US" sz="1400" dirty="0">
                          <a:latin typeface="Times New Roman" charset="0"/>
                          <a:ea typeface="Times New Roman" charset="0"/>
                          <a:cs typeface="Times New Roman" charset="0"/>
                        </a:rPr>
                        <a:t>1.40</a:t>
                      </a:r>
                    </a:p>
                  </a:txBody>
                  <a:tcPr/>
                </a:tc>
                <a:tc>
                  <a:txBody>
                    <a:bodyPr/>
                    <a:lstStyle/>
                    <a:p>
                      <a:r>
                        <a:rPr lang="en-US" sz="1400" dirty="0">
                          <a:latin typeface="Times New Roman" charset="0"/>
                          <a:ea typeface="Times New Roman" charset="0"/>
                          <a:cs typeface="Times New Roman" charset="0"/>
                        </a:rPr>
                        <a:t>0.68</a:t>
                      </a:r>
                    </a:p>
                  </a:txBody>
                  <a:tcPr/>
                </a:tc>
                <a:extLst>
                  <a:ext uri="{0D108BD9-81ED-4DB2-BD59-A6C34878D82A}">
                    <a16:rowId xmlns="" xmlns:a16="http://schemas.microsoft.com/office/drawing/2014/main" val="10004"/>
                  </a:ext>
                </a:extLst>
              </a:tr>
            </a:tbl>
          </a:graphicData>
        </a:graphic>
      </p:graphicFrame>
      <p:grpSp>
        <p:nvGrpSpPr>
          <p:cNvPr id="33" name="Group 32"/>
          <p:cNvGrpSpPr/>
          <p:nvPr/>
        </p:nvGrpSpPr>
        <p:grpSpPr>
          <a:xfrm>
            <a:off x="34039860" y="13817986"/>
            <a:ext cx="7749098" cy="5831159"/>
            <a:chOff x="22187031" y="22824368"/>
            <a:chExt cx="6706171" cy="5879353"/>
          </a:xfrm>
        </p:grpSpPr>
        <p:sp>
          <p:nvSpPr>
            <p:cNvPr id="117" name="TextBox 116"/>
            <p:cNvSpPr txBox="1"/>
            <p:nvPr/>
          </p:nvSpPr>
          <p:spPr>
            <a:xfrm>
              <a:off x="22187031" y="24510640"/>
              <a:ext cx="426167" cy="1994035"/>
            </a:xfrm>
            <a:prstGeom prst="rect">
              <a:avLst/>
            </a:prstGeom>
            <a:solidFill>
              <a:schemeClr val="bg1"/>
            </a:solidFill>
          </p:spPr>
          <p:txBody>
            <a:bodyPr vert="vert270" wrap="square" rtlCol="0">
              <a:spAutoFit/>
            </a:bodyPr>
            <a:lstStyle/>
            <a:p>
              <a:pPr algn="ctr"/>
              <a:r>
                <a:rPr lang="en-US" sz="2000" dirty="0" err="1">
                  <a:ea typeface="Times New Roman" charset="0"/>
                  <a:cs typeface="Times New Roman" charset="0"/>
                </a:rPr>
                <a:t>logFC</a:t>
              </a:r>
              <a:r>
                <a:rPr lang="en-US" sz="2000" dirty="0">
                  <a:ea typeface="Times New Roman" charset="0"/>
                  <a:cs typeface="Times New Roman" charset="0"/>
                </a:rPr>
                <a:t> Jejunum</a:t>
              </a:r>
            </a:p>
          </p:txBody>
        </p:sp>
        <p:sp>
          <p:nvSpPr>
            <p:cNvPr id="118" name="TextBox 117"/>
            <p:cNvSpPr txBox="1"/>
            <p:nvPr/>
          </p:nvSpPr>
          <p:spPr>
            <a:xfrm rot="5400000">
              <a:off x="25933411" y="27458447"/>
              <a:ext cx="496513" cy="1994035"/>
            </a:xfrm>
            <a:prstGeom prst="rect">
              <a:avLst/>
            </a:prstGeom>
            <a:solidFill>
              <a:schemeClr val="bg1"/>
            </a:solidFill>
          </p:spPr>
          <p:txBody>
            <a:bodyPr vert="vert270" wrap="square" rtlCol="0">
              <a:spAutoFit/>
            </a:bodyPr>
            <a:lstStyle/>
            <a:p>
              <a:pPr algn="ctr"/>
              <a:r>
                <a:rPr lang="en-US" sz="2000" dirty="0" err="1">
                  <a:ea typeface="Times New Roman" charset="0"/>
                  <a:cs typeface="Times New Roman" charset="0"/>
                </a:rPr>
                <a:t>logFC</a:t>
              </a:r>
              <a:r>
                <a:rPr lang="en-US" sz="2000" dirty="0">
                  <a:ea typeface="Times New Roman" charset="0"/>
                  <a:cs typeface="Times New Roman" charset="0"/>
                </a:rPr>
                <a:t> Blood</a:t>
              </a:r>
            </a:p>
          </p:txBody>
        </p:sp>
        <p:sp>
          <p:nvSpPr>
            <p:cNvPr id="119" name="TextBox 118"/>
            <p:cNvSpPr txBox="1"/>
            <p:nvPr/>
          </p:nvSpPr>
          <p:spPr>
            <a:xfrm rot="5400000">
              <a:off x="24221632" y="22688314"/>
              <a:ext cx="496513" cy="768621"/>
            </a:xfrm>
            <a:prstGeom prst="rect">
              <a:avLst/>
            </a:prstGeom>
            <a:noFill/>
          </p:spPr>
          <p:txBody>
            <a:bodyPr vert="vert270" wrap="square" rtlCol="0">
              <a:spAutoFit/>
            </a:bodyPr>
            <a:lstStyle/>
            <a:p>
              <a:pPr algn="ctr"/>
              <a:r>
                <a:rPr lang="en-US" sz="2000" dirty="0">
                  <a:ea typeface="Times New Roman" charset="0"/>
                  <a:cs typeface="Times New Roman" charset="0"/>
                </a:rPr>
                <a:t>Day </a:t>
              </a:r>
              <a:r>
                <a:rPr lang="en-US" sz="2000" dirty="0">
                  <a:latin typeface="Times New Roman" charset="0"/>
                  <a:ea typeface="Times New Roman" charset="0"/>
                  <a:cs typeface="Times New Roman" charset="0"/>
                </a:rPr>
                <a:t>1</a:t>
              </a:r>
            </a:p>
          </p:txBody>
        </p:sp>
        <p:sp>
          <p:nvSpPr>
            <p:cNvPr id="120" name="TextBox 119"/>
            <p:cNvSpPr txBox="1"/>
            <p:nvPr/>
          </p:nvSpPr>
          <p:spPr>
            <a:xfrm rot="5400000">
              <a:off x="28163158" y="22699119"/>
              <a:ext cx="496513" cy="768621"/>
            </a:xfrm>
            <a:prstGeom prst="rect">
              <a:avLst/>
            </a:prstGeom>
            <a:noFill/>
          </p:spPr>
          <p:txBody>
            <a:bodyPr vert="vert270" wrap="square" rtlCol="0">
              <a:spAutoFit/>
            </a:bodyPr>
            <a:lstStyle/>
            <a:p>
              <a:pPr algn="ctr"/>
              <a:r>
                <a:rPr lang="en-US" sz="2000" dirty="0">
                  <a:ea typeface="Times New Roman" charset="0"/>
                  <a:cs typeface="Times New Roman" charset="0"/>
                </a:rPr>
                <a:t>Day 3</a:t>
              </a:r>
            </a:p>
          </p:txBody>
        </p:sp>
        <p:sp>
          <p:nvSpPr>
            <p:cNvPr id="121" name="TextBox 120"/>
            <p:cNvSpPr txBox="1"/>
            <p:nvPr/>
          </p:nvSpPr>
          <p:spPr>
            <a:xfrm rot="5400000">
              <a:off x="24303888" y="25456259"/>
              <a:ext cx="496513" cy="768621"/>
            </a:xfrm>
            <a:prstGeom prst="rect">
              <a:avLst/>
            </a:prstGeom>
            <a:noFill/>
          </p:spPr>
          <p:txBody>
            <a:bodyPr vert="vert270" wrap="square" rtlCol="0">
              <a:spAutoFit/>
            </a:bodyPr>
            <a:lstStyle/>
            <a:p>
              <a:pPr algn="ctr"/>
              <a:r>
                <a:rPr lang="en-US" sz="2000" dirty="0">
                  <a:ea typeface="Times New Roman" charset="0"/>
                  <a:cs typeface="Times New Roman" charset="0"/>
                </a:rPr>
                <a:t>Day 7</a:t>
              </a:r>
            </a:p>
          </p:txBody>
        </p:sp>
        <p:sp>
          <p:nvSpPr>
            <p:cNvPr id="122" name="TextBox 121"/>
            <p:cNvSpPr txBox="1"/>
            <p:nvPr/>
          </p:nvSpPr>
          <p:spPr>
            <a:xfrm rot="5400000">
              <a:off x="28211896" y="25407521"/>
              <a:ext cx="496513" cy="866098"/>
            </a:xfrm>
            <a:prstGeom prst="rect">
              <a:avLst/>
            </a:prstGeom>
            <a:noFill/>
          </p:spPr>
          <p:txBody>
            <a:bodyPr vert="vert270" wrap="square" rtlCol="0">
              <a:spAutoFit/>
            </a:bodyPr>
            <a:lstStyle/>
            <a:p>
              <a:pPr algn="ctr"/>
              <a:r>
                <a:rPr lang="en-US" sz="2000" dirty="0">
                  <a:ea typeface="Times New Roman" charset="0"/>
                  <a:cs typeface="Times New Roman" charset="0"/>
                </a:rPr>
                <a:t>Day 10</a:t>
              </a:r>
            </a:p>
          </p:txBody>
        </p:sp>
      </p:grpSp>
      <p:sp>
        <p:nvSpPr>
          <p:cNvPr id="123" name="TextBox 122"/>
          <p:cNvSpPr txBox="1"/>
          <p:nvPr/>
        </p:nvSpPr>
        <p:spPr>
          <a:xfrm>
            <a:off x="34157475" y="13913705"/>
            <a:ext cx="636822"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B)</a:t>
            </a:r>
          </a:p>
        </p:txBody>
      </p:sp>
      <p:pic>
        <p:nvPicPr>
          <p:cNvPr id="36" name="Picture 35"/>
          <p:cNvPicPr>
            <a:picLocks noChangeAspect="1"/>
          </p:cNvPicPr>
          <p:nvPr/>
        </p:nvPicPr>
        <p:blipFill>
          <a:blip r:embed="rId14" cstate="print"/>
          <a:stretch>
            <a:fillRect/>
          </a:stretch>
        </p:blipFill>
        <p:spPr>
          <a:xfrm>
            <a:off x="36042407" y="22840804"/>
            <a:ext cx="6830696" cy="3942081"/>
          </a:xfrm>
          <a:prstGeom prst="rect">
            <a:avLst/>
          </a:prstGeom>
        </p:spPr>
      </p:pic>
      <p:pic>
        <p:nvPicPr>
          <p:cNvPr id="38" name="Picture 37"/>
          <p:cNvPicPr>
            <a:picLocks noChangeAspect="1"/>
          </p:cNvPicPr>
          <p:nvPr/>
        </p:nvPicPr>
        <p:blipFill>
          <a:blip r:embed="rId15" cstate="print"/>
          <a:stretch>
            <a:fillRect/>
          </a:stretch>
        </p:blipFill>
        <p:spPr>
          <a:xfrm>
            <a:off x="29713049" y="22797508"/>
            <a:ext cx="6078479" cy="3985377"/>
          </a:xfrm>
          <a:prstGeom prst="rect">
            <a:avLst/>
          </a:prstGeom>
        </p:spPr>
      </p:pic>
      <p:sp>
        <p:nvSpPr>
          <p:cNvPr id="67" name="Text Placeholder 23"/>
          <p:cNvSpPr>
            <a:spLocks noGrp="1"/>
          </p:cNvSpPr>
          <p:nvPr>
            <p:ph type="body" sz="quarter" idx="27"/>
          </p:nvPr>
        </p:nvSpPr>
        <p:spPr>
          <a:xfrm>
            <a:off x="29432980" y="26785060"/>
            <a:ext cx="13565384" cy="569379"/>
          </a:xfrm>
        </p:spPr>
        <p:txBody>
          <a:bodyPr/>
          <a:lstStyle/>
          <a:p>
            <a:pPr algn="l"/>
            <a:r>
              <a:rPr lang="en-US" sz="2500" dirty="0">
                <a:latin typeface="Times New Roman" panose="02020603050405020304" pitchFamily="18" charset="0"/>
                <a:cs typeface="Times New Roman" panose="02020603050405020304" pitchFamily="18" charset="0"/>
              </a:rPr>
              <a:t>Figure 5:</a:t>
            </a:r>
            <a:r>
              <a:rPr lang="en-US" sz="2500" u="none" dirty="0">
                <a:latin typeface="Times New Roman" panose="02020603050405020304" pitchFamily="18" charset="0"/>
                <a:cs typeface="Times New Roman" panose="02020603050405020304" pitchFamily="18" charset="0"/>
              </a:rPr>
              <a:t> </a:t>
            </a:r>
            <a:r>
              <a:rPr lang="en-US" sz="2500" b="0" u="none" dirty="0">
                <a:latin typeface="Times New Roman" panose="02020603050405020304" pitchFamily="18" charset="0"/>
                <a:cs typeface="Times New Roman" panose="02020603050405020304" pitchFamily="18" charset="0"/>
              </a:rPr>
              <a:t>PCA of the lymph node samples. Annotated by time point (A) or lymph tissue type (B). </a:t>
            </a:r>
          </a:p>
        </p:txBody>
      </p:sp>
      <p:sp>
        <p:nvSpPr>
          <p:cNvPr id="94" name="Text Placeholder 22"/>
          <p:cNvSpPr>
            <a:spLocks noGrp="1"/>
          </p:cNvSpPr>
          <p:nvPr>
            <p:ph type="body" sz="quarter" idx="26"/>
          </p:nvPr>
        </p:nvSpPr>
        <p:spPr>
          <a:xfrm>
            <a:off x="29419478" y="11441374"/>
            <a:ext cx="13489446" cy="954085"/>
          </a:xfrm>
        </p:spPr>
        <p:txBody>
          <a:bodyPr/>
          <a:lstStyle/>
          <a:p>
            <a:pPr algn="ctr"/>
            <a:r>
              <a:rPr lang="en-US" sz="3200" b="1" u="sng" dirty="0">
                <a:solidFill>
                  <a:srgbClr val="002060"/>
                </a:solidFill>
                <a:latin typeface="+mn-lt"/>
              </a:rPr>
              <a:t>Comparison of transcriptomic changes between tissues</a:t>
            </a:r>
          </a:p>
        </p:txBody>
      </p:sp>
      <p:sp>
        <p:nvSpPr>
          <p:cNvPr id="76" name="TextBox 75"/>
          <p:cNvSpPr txBox="1"/>
          <p:nvPr/>
        </p:nvSpPr>
        <p:spPr>
          <a:xfrm>
            <a:off x="29561208" y="13801561"/>
            <a:ext cx="636822"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77" name="TextBox 76"/>
          <p:cNvSpPr txBox="1"/>
          <p:nvPr/>
        </p:nvSpPr>
        <p:spPr>
          <a:xfrm>
            <a:off x="29517788" y="16621843"/>
            <a:ext cx="636822"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C)</a:t>
            </a:r>
          </a:p>
        </p:txBody>
      </p:sp>
      <p:sp>
        <p:nvSpPr>
          <p:cNvPr id="78" name="Text Placeholder 23"/>
          <p:cNvSpPr>
            <a:spLocks noGrp="1"/>
          </p:cNvSpPr>
          <p:nvPr>
            <p:ph type="body" sz="quarter" idx="27"/>
          </p:nvPr>
        </p:nvSpPr>
        <p:spPr>
          <a:xfrm>
            <a:off x="29410214" y="21117263"/>
            <a:ext cx="13565384" cy="1723541"/>
          </a:xfrm>
        </p:spPr>
        <p:txBody>
          <a:bodyPr/>
          <a:lstStyle/>
          <a:p>
            <a:pPr algn="just"/>
            <a:r>
              <a:rPr lang="en-US" sz="2500" b="0" u="none" dirty="0">
                <a:latin typeface="Times New Roman" panose="02020603050405020304" pitchFamily="18" charset="0"/>
                <a:cs typeface="Times New Roman" panose="02020603050405020304" pitchFamily="18" charset="0"/>
              </a:rPr>
              <a:t>Unsupervised clustering was performed on the lymph node samples to assess whether they would cluster by location. Samples taken from day 0 (control group) clustered separately from the other time points whereas lymph node location did not influence cluster formation. PCA yielded similar results, indicating no effect of distance from infection site on transcriptomic changes.</a:t>
            </a:r>
          </a:p>
        </p:txBody>
      </p:sp>
      <p:sp>
        <p:nvSpPr>
          <p:cNvPr id="81" name="TextBox 80"/>
          <p:cNvSpPr txBox="1"/>
          <p:nvPr/>
        </p:nvSpPr>
        <p:spPr>
          <a:xfrm>
            <a:off x="29713049" y="22864584"/>
            <a:ext cx="636822"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A</a:t>
            </a:r>
            <a:r>
              <a:rPr lang="en-US" sz="2500">
                <a:latin typeface="Times New Roman" panose="02020603050405020304" pitchFamily="18" charset="0"/>
                <a:cs typeface="Times New Roman" panose="02020603050405020304" pitchFamily="18" charset="0"/>
              </a:rPr>
              <a:t>)</a:t>
            </a:r>
            <a:endParaRPr lang="en-US" sz="2500" dirty="0">
              <a:latin typeface="Times New Roman" panose="02020603050405020304" pitchFamily="18" charset="0"/>
              <a:cs typeface="Times New Roman" panose="02020603050405020304" pitchFamily="18" charset="0"/>
            </a:endParaRPr>
          </a:p>
        </p:txBody>
      </p:sp>
      <p:sp>
        <p:nvSpPr>
          <p:cNvPr id="83" name="TextBox 82"/>
          <p:cNvSpPr txBox="1"/>
          <p:nvPr/>
        </p:nvSpPr>
        <p:spPr>
          <a:xfrm>
            <a:off x="36027096" y="22905696"/>
            <a:ext cx="636822"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B)</a:t>
            </a:r>
          </a:p>
        </p:txBody>
      </p:sp>
      <p:pic>
        <p:nvPicPr>
          <p:cNvPr id="7170" name="Picture 2"/>
          <p:cNvPicPr>
            <a:picLocks noChangeAspect="1" noChangeArrowheads="1"/>
          </p:cNvPicPr>
          <p:nvPr/>
        </p:nvPicPr>
        <p:blipFill>
          <a:blip r:embed="rId16" cstate="print"/>
          <a:srcRect l="23997" t="13670" r="38829" b="13283"/>
          <a:stretch>
            <a:fillRect/>
          </a:stretch>
        </p:blipFill>
        <p:spPr bwMode="auto">
          <a:xfrm>
            <a:off x="1107736" y="21151214"/>
            <a:ext cx="8202407" cy="10960457"/>
          </a:xfrm>
          <a:prstGeom prst="rect">
            <a:avLst/>
          </a:prstGeom>
          <a:noFill/>
          <a:ln w="9525">
            <a:noFill/>
            <a:miter lim="800000"/>
            <a:headEnd/>
            <a:tailEnd/>
          </a:ln>
        </p:spPr>
      </p:pic>
      <p:sp>
        <p:nvSpPr>
          <p:cNvPr id="65" name="Text Placeholder 31"/>
          <p:cNvSpPr>
            <a:spLocks noGrp="1"/>
          </p:cNvSpPr>
          <p:nvPr>
            <p:ph type="body" sz="quarter" idx="4294967295"/>
          </p:nvPr>
        </p:nvSpPr>
        <p:spPr>
          <a:xfrm>
            <a:off x="8168641" y="20963254"/>
            <a:ext cx="6226190" cy="7220790"/>
          </a:xfrm>
          <a:prstGeom prst="rect">
            <a:avLst/>
          </a:prstGeom>
        </p:spPr>
        <p:txBody>
          <a:bodyPr/>
          <a:lstStyle/>
          <a:p>
            <a:pPr marL="0" indent="0" algn="just">
              <a:buNone/>
            </a:pPr>
            <a:r>
              <a:rPr lang="en-US" sz="2500" dirty="0">
                <a:solidFill>
                  <a:schemeClr val="accent5">
                    <a:lumMod val="50000"/>
                  </a:schemeClr>
                </a:solidFill>
                <a:latin typeface="Times New Roman" panose="02020603050405020304" pitchFamily="18" charset="0"/>
                <a:cs typeface="Times New Roman" panose="02020603050405020304" pitchFamily="18" charset="0"/>
              </a:rPr>
              <a:t>The data used in this study was published in Cell by </a:t>
            </a:r>
            <a:r>
              <a:rPr lang="en-US" sz="2500" dirty="0" err="1">
                <a:solidFill>
                  <a:schemeClr val="accent5">
                    <a:lumMod val="50000"/>
                  </a:schemeClr>
                </a:solidFill>
                <a:latin typeface="Times New Roman" panose="02020603050405020304" pitchFamily="18" charset="0"/>
                <a:cs typeface="Times New Roman" panose="02020603050405020304" pitchFamily="18" charset="0"/>
              </a:rPr>
              <a:t>Barouch</a:t>
            </a:r>
            <a:r>
              <a:rPr lang="en-US" sz="2500" dirty="0">
                <a:solidFill>
                  <a:schemeClr val="accent5">
                    <a:lumMod val="50000"/>
                  </a:schemeClr>
                </a:solidFill>
                <a:latin typeface="Times New Roman" panose="02020603050405020304" pitchFamily="18" charset="0"/>
                <a:cs typeface="Times New Roman" panose="02020603050405020304" pitchFamily="18" charset="0"/>
              </a:rPr>
              <a:t> </a:t>
            </a:r>
            <a:r>
              <a:rPr lang="en-US" sz="2500" i="1" dirty="0">
                <a:solidFill>
                  <a:schemeClr val="accent5">
                    <a:lumMod val="50000"/>
                  </a:schemeClr>
                </a:solidFill>
                <a:latin typeface="Times New Roman" panose="02020603050405020304" pitchFamily="18" charset="0"/>
                <a:cs typeface="Times New Roman" panose="02020603050405020304" pitchFamily="18" charset="0"/>
              </a:rPr>
              <a:t>et al.</a:t>
            </a:r>
            <a:r>
              <a:rPr lang="en-US" sz="2500" dirty="0">
                <a:solidFill>
                  <a:schemeClr val="accent5">
                    <a:lumMod val="50000"/>
                  </a:schemeClr>
                </a:solidFill>
                <a:latin typeface="Times New Roman" panose="02020603050405020304" pitchFamily="18" charset="0"/>
                <a:cs typeface="Times New Roman" panose="02020603050405020304" pitchFamily="18" charset="0"/>
              </a:rPr>
              <a:t> in April 2016 (5). The corresponding dataset is publicly available on Gene Expression Omnibus under the accession number GSE80013.</a:t>
            </a:r>
          </a:p>
          <a:p>
            <a:endParaRPr lang="en-US" sz="2500" dirty="0">
              <a:solidFill>
                <a:schemeClr val="accent5">
                  <a:lumMod val="50000"/>
                </a:schemeClr>
              </a:solidFill>
            </a:endParaRPr>
          </a:p>
          <a:p>
            <a:pPr marL="0" indent="0" algn="just">
              <a:buNone/>
            </a:pPr>
            <a:r>
              <a:rPr lang="en-US" sz="2500" dirty="0">
                <a:solidFill>
                  <a:schemeClr val="accent5">
                    <a:lumMod val="50000"/>
                  </a:schemeClr>
                </a:solidFill>
                <a:latin typeface="Times New Roman" panose="02020603050405020304" pitchFamily="18" charset="0"/>
                <a:cs typeface="Times New Roman" panose="02020603050405020304" pitchFamily="18" charset="0"/>
              </a:rPr>
              <a:t>Tissues were collected at different time points post infection and analyzed by Illumina HumanHT-12 V4.0 expression </a:t>
            </a:r>
            <a:r>
              <a:rPr lang="en-US" sz="2500" dirty="0" err="1">
                <a:solidFill>
                  <a:schemeClr val="accent5">
                    <a:lumMod val="50000"/>
                  </a:schemeClr>
                </a:solidFill>
                <a:latin typeface="Times New Roman" panose="02020603050405020304" pitchFamily="18" charset="0"/>
                <a:cs typeface="Times New Roman" panose="02020603050405020304" pitchFamily="18" charset="0"/>
              </a:rPr>
              <a:t>BeadChip</a:t>
            </a:r>
            <a:r>
              <a:rPr lang="en-US" sz="2500" dirty="0">
                <a:solidFill>
                  <a:schemeClr val="accent5">
                    <a:lumMod val="50000"/>
                  </a:schemeClr>
                </a:solidFill>
                <a:latin typeface="Times New Roman" panose="02020603050405020304" pitchFamily="18" charset="0"/>
                <a:cs typeface="Times New Roman" panose="02020603050405020304" pitchFamily="18" charset="0"/>
              </a:rPr>
              <a:t>  array. For each sample, 47,232 probes corresponding to over 30,000 genes were quantified.</a:t>
            </a:r>
          </a:p>
          <a:p>
            <a:pPr marL="0" indent="0" algn="just">
              <a:buNone/>
            </a:pPr>
            <a:endParaRPr lang="en-US" sz="2500" dirty="0">
              <a:solidFill>
                <a:schemeClr val="accent5">
                  <a:lumMod val="50000"/>
                </a:schemeClr>
              </a:solidFill>
              <a:latin typeface="Times New Roman" panose="02020603050405020304" pitchFamily="18" charset="0"/>
              <a:cs typeface="Times New Roman" panose="02020603050405020304" pitchFamily="18" charset="0"/>
            </a:endParaRPr>
          </a:p>
          <a:p>
            <a:pPr marL="0" indent="0" algn="just">
              <a:buNone/>
            </a:pPr>
            <a:r>
              <a:rPr lang="en-US" sz="2500" dirty="0">
                <a:solidFill>
                  <a:schemeClr val="accent5">
                    <a:lumMod val="50000"/>
                  </a:schemeClr>
                </a:solidFill>
                <a:latin typeface="Times New Roman" panose="02020603050405020304" pitchFamily="18" charset="0"/>
                <a:cs typeface="Times New Roman" panose="02020603050405020304" pitchFamily="18" charset="0"/>
              </a:rPr>
              <a:t>In the publication, the tissue samples were grouped into four categories (blood, female reproductive tract, gastrointestinal tract and lymph nodes) and analysis was performed for these four categories.</a:t>
            </a:r>
          </a:p>
          <a:p>
            <a:endParaRPr lang="en-US" sz="2500" dirty="0">
              <a:solidFill>
                <a:schemeClr val="accent5">
                  <a:lumMod val="50000"/>
                </a:schemeClr>
              </a:solidFill>
            </a:endParaRPr>
          </a:p>
        </p:txBody>
      </p:sp>
      <p:pic>
        <p:nvPicPr>
          <p:cNvPr id="4098" name="Picture 2"/>
          <p:cNvPicPr>
            <a:picLocks noChangeAspect="1" noChangeArrowheads="1"/>
          </p:cNvPicPr>
          <p:nvPr/>
        </p:nvPicPr>
        <p:blipFill rotWithShape="1">
          <a:blip r:embed="rId17">
            <a:extLst>
              <a:ext uri="{28A0092B-C50C-407E-A947-70E740481C1C}">
                <a14:useLocalDpi xmlns:a14="http://schemas.microsoft.com/office/drawing/2010/main" val="0"/>
              </a:ext>
            </a:extLst>
          </a:blip>
          <a:srcRect r="36882" b="5355"/>
          <a:stretch/>
        </p:blipFill>
        <p:spPr bwMode="auto">
          <a:xfrm>
            <a:off x="20069503" y="16751931"/>
            <a:ext cx="6479976" cy="554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17">
            <a:extLst>
              <a:ext uri="{28A0092B-C50C-407E-A947-70E740481C1C}">
                <a14:useLocalDpi xmlns:a14="http://schemas.microsoft.com/office/drawing/2010/main" val="0"/>
              </a:ext>
            </a:extLst>
          </a:blip>
          <a:srcRect l="77422" b="18100"/>
          <a:stretch/>
        </p:blipFill>
        <p:spPr bwMode="auto">
          <a:xfrm>
            <a:off x="26549479" y="17066078"/>
            <a:ext cx="2050886" cy="4248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8"/>
          <a:stretch>
            <a:fillRect/>
          </a:stretch>
        </p:blipFill>
        <p:spPr>
          <a:xfrm>
            <a:off x="29605018" y="6331859"/>
            <a:ext cx="8877033" cy="4410836"/>
          </a:xfrm>
          <a:prstGeom prst="rect">
            <a:avLst/>
          </a:prstGeom>
        </p:spPr>
      </p:pic>
    </p:spTree>
    <p:extLst>
      <p:ext uri="{BB962C8B-B14F-4D97-AF65-F5344CB8AC3E}">
        <p14:creationId xmlns:p14="http://schemas.microsoft.com/office/powerpoint/2010/main" val="3425218134"/>
      </p:ext>
    </p:extLst>
  </p:cSld>
  <p:clrMapOvr>
    <a:masterClrMapping/>
  </p:clrMapOvr>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2250</TotalTime>
  <Words>1346</Words>
  <Application>Microsoft Macintosh PowerPoint</Application>
  <PresentationFormat>Custom</PresentationFormat>
  <Paragraphs>125</Paragraphs>
  <Slides>1</Slides>
  <Notes>1</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9" baseType="lpstr">
      <vt:lpstr>Calibri</vt:lpstr>
      <vt:lpstr>Times New Roman</vt:lpstr>
      <vt:lpstr>Trebuchet MS</vt:lpstr>
      <vt:lpstr>Arial</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Heather MacKay</cp:lastModifiedBy>
  <cp:revision>180</cp:revision>
  <cp:lastPrinted>2017-04-07T22:14:00Z</cp:lastPrinted>
  <dcterms:created xsi:type="dcterms:W3CDTF">2012-02-03T19:11:35Z</dcterms:created>
  <dcterms:modified xsi:type="dcterms:W3CDTF">2017-04-07T22:14:04Z</dcterms:modified>
</cp:coreProperties>
</file>